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57" r:id="rId2"/>
    <p:sldId id="259" r:id="rId3"/>
    <p:sldId id="262" r:id="rId4"/>
    <p:sldId id="263" r:id="rId5"/>
    <p:sldId id="265" r:id="rId6"/>
    <p:sldId id="264" r:id="rId7"/>
    <p:sldId id="284" r:id="rId8"/>
    <p:sldId id="287" r:id="rId9"/>
    <p:sldId id="288" r:id="rId10"/>
    <p:sldId id="269" r:id="rId11"/>
    <p:sldId id="280" r:id="rId12"/>
    <p:sldId id="281" r:id="rId13"/>
    <p:sldId id="282" r:id="rId14"/>
    <p:sldId id="270" r:id="rId15"/>
    <p:sldId id="271" r:id="rId16"/>
    <p:sldId id="293" r:id="rId17"/>
    <p:sldId id="292" r:id="rId18"/>
    <p:sldId id="297" r:id="rId19"/>
    <p:sldId id="289" r:id="rId20"/>
    <p:sldId id="272" r:id="rId21"/>
    <p:sldId id="273" r:id="rId22"/>
    <p:sldId id="274" r:id="rId23"/>
    <p:sldId id="275" r:id="rId24"/>
    <p:sldId id="276" r:id="rId25"/>
    <p:sldId id="299" r:id="rId26"/>
    <p:sldId id="277" r:id="rId27"/>
    <p:sldId id="300" r:id="rId28"/>
    <p:sldId id="294" r:id="rId29"/>
    <p:sldId id="295" r:id="rId30"/>
    <p:sldId id="279" r:id="rId31"/>
    <p:sldId id="290" r:id="rId32"/>
    <p:sldId id="261" r:id="rId33"/>
    <p:sldId id="256" r:id="rId34"/>
  </p:sldIdLst>
  <p:sldSz cx="12192000" cy="6858000"/>
  <p:notesSz cx="6797675" cy="9928225"/>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6CC49496-948E-444E-BECB-89E8AD842A28}" type="datetimeFigureOut">
              <a:rPr lang="hr-HR" smtClean="0"/>
              <a:t>9.5.2025.</a:t>
            </a:fld>
            <a:endParaRPr lang="hr-HR"/>
          </a:p>
        </p:txBody>
      </p:sp>
      <p:sp>
        <p:nvSpPr>
          <p:cNvPr id="4" name="Footer Placeholder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hr-HR"/>
          </a:p>
        </p:txBody>
      </p:sp>
      <p:sp>
        <p:nvSpPr>
          <p:cNvPr id="5" name="Slide Number Placeholder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9C6AFBB1-13EF-4030-BF70-B42B72BC18B2}" type="slidenum">
              <a:rPr lang="hr-HR" smtClean="0"/>
              <a:t>‹#›</a:t>
            </a:fld>
            <a:endParaRPr lang="hr-HR"/>
          </a:p>
        </p:txBody>
      </p:sp>
    </p:spTree>
    <p:extLst>
      <p:ext uri="{BB962C8B-B14F-4D97-AF65-F5344CB8AC3E}">
        <p14:creationId xmlns:p14="http://schemas.microsoft.com/office/powerpoint/2010/main" val="2998460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5568" tIns="47784" rIns="95568" bIns="47784" rtlCol="0"/>
          <a:lstStyle>
            <a:lvl1pPr algn="l">
              <a:defRPr sz="1300"/>
            </a:lvl1pPr>
          </a:lstStyle>
          <a:p>
            <a:endParaRPr lang="en-GR"/>
          </a:p>
        </p:txBody>
      </p:sp>
      <p:sp>
        <p:nvSpPr>
          <p:cNvPr id="3" name="Date Placeholder 2"/>
          <p:cNvSpPr>
            <a:spLocks noGrp="1"/>
          </p:cNvSpPr>
          <p:nvPr>
            <p:ph type="dt" idx="1"/>
          </p:nvPr>
        </p:nvSpPr>
        <p:spPr>
          <a:xfrm>
            <a:off x="3850443" y="0"/>
            <a:ext cx="2945659" cy="498135"/>
          </a:xfrm>
          <a:prstGeom prst="rect">
            <a:avLst/>
          </a:prstGeom>
        </p:spPr>
        <p:txBody>
          <a:bodyPr vert="horz" lIns="95568" tIns="47784" rIns="95568" bIns="47784" rtlCol="0"/>
          <a:lstStyle>
            <a:lvl1pPr algn="r">
              <a:defRPr sz="1300"/>
            </a:lvl1pPr>
          </a:lstStyle>
          <a:p>
            <a:fld id="{1026DFA1-6A1E-544F-B96D-784D45B096F5}" type="datetimeFigureOut">
              <a:rPr lang="en-GR" smtClean="0"/>
              <a:t>05/09/2025</a:t>
            </a:fld>
            <a:endParaRPr lang="en-GR"/>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5568" tIns="47784" rIns="95568" bIns="47784" rtlCol="0" anchor="ctr"/>
          <a:lstStyle/>
          <a:p>
            <a:endParaRPr lang="en-GR"/>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5568" tIns="47784" rIns="95568" bIns="47784"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9430092"/>
            <a:ext cx="2945659" cy="498134"/>
          </a:xfrm>
          <a:prstGeom prst="rect">
            <a:avLst/>
          </a:prstGeom>
        </p:spPr>
        <p:txBody>
          <a:bodyPr vert="horz" lIns="95568" tIns="47784" rIns="95568" bIns="47784" rtlCol="0" anchor="b"/>
          <a:lstStyle>
            <a:lvl1pPr algn="l">
              <a:defRPr sz="1300"/>
            </a:lvl1pPr>
          </a:lstStyle>
          <a:p>
            <a:endParaRPr lang="en-GR"/>
          </a:p>
        </p:txBody>
      </p:sp>
      <p:sp>
        <p:nvSpPr>
          <p:cNvPr id="7" name="Slide Number Placeholder 6"/>
          <p:cNvSpPr>
            <a:spLocks noGrp="1"/>
          </p:cNvSpPr>
          <p:nvPr>
            <p:ph type="sldNum" sz="quarter" idx="5"/>
          </p:nvPr>
        </p:nvSpPr>
        <p:spPr>
          <a:xfrm>
            <a:off x="3850443" y="9430092"/>
            <a:ext cx="2945659" cy="498134"/>
          </a:xfrm>
          <a:prstGeom prst="rect">
            <a:avLst/>
          </a:prstGeom>
        </p:spPr>
        <p:txBody>
          <a:bodyPr vert="horz" lIns="95568" tIns="47784" rIns="95568" bIns="47784" rtlCol="0" anchor="b"/>
          <a:lstStyle>
            <a:lvl1pPr algn="r">
              <a:defRPr sz="1300"/>
            </a:lvl1pPr>
          </a:lstStyle>
          <a:p>
            <a:fld id="{98BA3551-A2C7-0A44-9C98-45091B867F7C}" type="slidenum">
              <a:rPr lang="en-GR" smtClean="0"/>
              <a:t>‹#›</a:t>
            </a:fld>
            <a:endParaRPr lang="en-GR"/>
          </a:p>
        </p:txBody>
      </p:sp>
    </p:spTree>
    <p:extLst>
      <p:ext uri="{BB962C8B-B14F-4D97-AF65-F5344CB8AC3E}">
        <p14:creationId xmlns:p14="http://schemas.microsoft.com/office/powerpoint/2010/main" val="171430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1</a:t>
            </a:fld>
            <a:endParaRPr lang="en-GR"/>
          </a:p>
        </p:txBody>
      </p:sp>
    </p:spTree>
    <p:extLst>
      <p:ext uri="{BB962C8B-B14F-4D97-AF65-F5344CB8AC3E}">
        <p14:creationId xmlns:p14="http://schemas.microsoft.com/office/powerpoint/2010/main" val="2068123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10</a:t>
            </a:fld>
            <a:endParaRPr lang="en-GR"/>
          </a:p>
        </p:txBody>
      </p:sp>
    </p:spTree>
    <p:extLst>
      <p:ext uri="{BB962C8B-B14F-4D97-AF65-F5344CB8AC3E}">
        <p14:creationId xmlns:p14="http://schemas.microsoft.com/office/powerpoint/2010/main" val="2525653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11</a:t>
            </a:fld>
            <a:endParaRPr lang="en-GR"/>
          </a:p>
        </p:txBody>
      </p:sp>
    </p:spTree>
    <p:extLst>
      <p:ext uri="{BB962C8B-B14F-4D97-AF65-F5344CB8AC3E}">
        <p14:creationId xmlns:p14="http://schemas.microsoft.com/office/powerpoint/2010/main" val="2796321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12</a:t>
            </a:fld>
            <a:endParaRPr lang="en-GR"/>
          </a:p>
        </p:txBody>
      </p:sp>
    </p:spTree>
    <p:extLst>
      <p:ext uri="{BB962C8B-B14F-4D97-AF65-F5344CB8AC3E}">
        <p14:creationId xmlns:p14="http://schemas.microsoft.com/office/powerpoint/2010/main" val="155675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13</a:t>
            </a:fld>
            <a:endParaRPr lang="en-GR"/>
          </a:p>
        </p:txBody>
      </p:sp>
    </p:spTree>
    <p:extLst>
      <p:ext uri="{BB962C8B-B14F-4D97-AF65-F5344CB8AC3E}">
        <p14:creationId xmlns:p14="http://schemas.microsoft.com/office/powerpoint/2010/main" val="1096095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14</a:t>
            </a:fld>
            <a:endParaRPr lang="en-GR"/>
          </a:p>
        </p:txBody>
      </p:sp>
    </p:spTree>
    <p:extLst>
      <p:ext uri="{BB962C8B-B14F-4D97-AF65-F5344CB8AC3E}">
        <p14:creationId xmlns:p14="http://schemas.microsoft.com/office/powerpoint/2010/main" val="2201152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t>
            </a:r>
            <a:endParaRPr lang="hr-HR" dirty="0"/>
          </a:p>
        </p:txBody>
      </p:sp>
      <p:sp>
        <p:nvSpPr>
          <p:cNvPr id="4" name="Slide Number Placeholder 3"/>
          <p:cNvSpPr>
            <a:spLocks noGrp="1"/>
          </p:cNvSpPr>
          <p:nvPr>
            <p:ph type="sldNum" sz="quarter" idx="10"/>
          </p:nvPr>
        </p:nvSpPr>
        <p:spPr/>
        <p:txBody>
          <a:bodyPr/>
          <a:lstStyle/>
          <a:p>
            <a:fld id="{98BA3551-A2C7-0A44-9C98-45091B867F7C}" type="slidenum">
              <a:rPr lang="en-GR" smtClean="0"/>
              <a:t>15</a:t>
            </a:fld>
            <a:endParaRPr lang="en-GR"/>
          </a:p>
        </p:txBody>
      </p:sp>
    </p:spTree>
    <p:extLst>
      <p:ext uri="{BB962C8B-B14F-4D97-AF65-F5344CB8AC3E}">
        <p14:creationId xmlns:p14="http://schemas.microsoft.com/office/powerpoint/2010/main" val="3131324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16</a:t>
            </a:fld>
            <a:endParaRPr lang="en-GR"/>
          </a:p>
        </p:txBody>
      </p:sp>
    </p:spTree>
    <p:extLst>
      <p:ext uri="{BB962C8B-B14F-4D97-AF65-F5344CB8AC3E}">
        <p14:creationId xmlns:p14="http://schemas.microsoft.com/office/powerpoint/2010/main" val="1838248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t>
            </a:r>
            <a:endParaRPr lang="hr-HR" dirty="0"/>
          </a:p>
        </p:txBody>
      </p:sp>
      <p:sp>
        <p:nvSpPr>
          <p:cNvPr id="4" name="Slide Number Placeholder 3"/>
          <p:cNvSpPr>
            <a:spLocks noGrp="1"/>
          </p:cNvSpPr>
          <p:nvPr>
            <p:ph type="sldNum" sz="quarter" idx="10"/>
          </p:nvPr>
        </p:nvSpPr>
        <p:spPr/>
        <p:txBody>
          <a:bodyPr/>
          <a:lstStyle/>
          <a:p>
            <a:fld id="{98BA3551-A2C7-0A44-9C98-45091B867F7C}" type="slidenum">
              <a:rPr lang="en-GR" smtClean="0"/>
              <a:t>17</a:t>
            </a:fld>
            <a:endParaRPr lang="en-GR"/>
          </a:p>
        </p:txBody>
      </p:sp>
    </p:spTree>
    <p:extLst>
      <p:ext uri="{BB962C8B-B14F-4D97-AF65-F5344CB8AC3E}">
        <p14:creationId xmlns:p14="http://schemas.microsoft.com/office/powerpoint/2010/main" val="3561204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18</a:t>
            </a:fld>
            <a:endParaRPr lang="en-GR"/>
          </a:p>
        </p:txBody>
      </p:sp>
    </p:spTree>
    <p:extLst>
      <p:ext uri="{BB962C8B-B14F-4D97-AF65-F5344CB8AC3E}">
        <p14:creationId xmlns:p14="http://schemas.microsoft.com/office/powerpoint/2010/main" val="1258265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19</a:t>
            </a:fld>
            <a:endParaRPr lang="en-GR"/>
          </a:p>
        </p:txBody>
      </p:sp>
    </p:spTree>
    <p:extLst>
      <p:ext uri="{BB962C8B-B14F-4D97-AF65-F5344CB8AC3E}">
        <p14:creationId xmlns:p14="http://schemas.microsoft.com/office/powerpoint/2010/main" val="1276440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2</a:t>
            </a:fld>
            <a:endParaRPr lang="en-GR"/>
          </a:p>
        </p:txBody>
      </p:sp>
    </p:spTree>
    <p:extLst>
      <p:ext uri="{BB962C8B-B14F-4D97-AF65-F5344CB8AC3E}">
        <p14:creationId xmlns:p14="http://schemas.microsoft.com/office/powerpoint/2010/main" val="2674725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20</a:t>
            </a:fld>
            <a:endParaRPr lang="en-GR"/>
          </a:p>
        </p:txBody>
      </p:sp>
    </p:spTree>
    <p:extLst>
      <p:ext uri="{BB962C8B-B14F-4D97-AF65-F5344CB8AC3E}">
        <p14:creationId xmlns:p14="http://schemas.microsoft.com/office/powerpoint/2010/main" val="2499816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21</a:t>
            </a:fld>
            <a:endParaRPr lang="en-GR"/>
          </a:p>
        </p:txBody>
      </p:sp>
    </p:spTree>
    <p:extLst>
      <p:ext uri="{BB962C8B-B14F-4D97-AF65-F5344CB8AC3E}">
        <p14:creationId xmlns:p14="http://schemas.microsoft.com/office/powerpoint/2010/main" val="1459261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22</a:t>
            </a:fld>
            <a:endParaRPr lang="en-GR"/>
          </a:p>
        </p:txBody>
      </p:sp>
    </p:spTree>
    <p:extLst>
      <p:ext uri="{BB962C8B-B14F-4D97-AF65-F5344CB8AC3E}">
        <p14:creationId xmlns:p14="http://schemas.microsoft.com/office/powerpoint/2010/main" val="3903123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23</a:t>
            </a:fld>
            <a:endParaRPr lang="en-GR"/>
          </a:p>
        </p:txBody>
      </p:sp>
    </p:spTree>
    <p:extLst>
      <p:ext uri="{BB962C8B-B14F-4D97-AF65-F5344CB8AC3E}">
        <p14:creationId xmlns:p14="http://schemas.microsoft.com/office/powerpoint/2010/main" val="4249032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24</a:t>
            </a:fld>
            <a:endParaRPr lang="en-GR"/>
          </a:p>
        </p:txBody>
      </p:sp>
    </p:spTree>
    <p:extLst>
      <p:ext uri="{BB962C8B-B14F-4D97-AF65-F5344CB8AC3E}">
        <p14:creationId xmlns:p14="http://schemas.microsoft.com/office/powerpoint/2010/main" val="3678294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25</a:t>
            </a:fld>
            <a:endParaRPr lang="en-GR"/>
          </a:p>
        </p:txBody>
      </p:sp>
    </p:spTree>
    <p:extLst>
      <p:ext uri="{BB962C8B-B14F-4D97-AF65-F5344CB8AC3E}">
        <p14:creationId xmlns:p14="http://schemas.microsoft.com/office/powerpoint/2010/main" val="1795627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26</a:t>
            </a:fld>
            <a:endParaRPr lang="en-GR"/>
          </a:p>
        </p:txBody>
      </p:sp>
    </p:spTree>
    <p:extLst>
      <p:ext uri="{BB962C8B-B14F-4D97-AF65-F5344CB8AC3E}">
        <p14:creationId xmlns:p14="http://schemas.microsoft.com/office/powerpoint/2010/main" val="2234220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27</a:t>
            </a:fld>
            <a:endParaRPr lang="en-GR"/>
          </a:p>
        </p:txBody>
      </p:sp>
    </p:spTree>
    <p:extLst>
      <p:ext uri="{BB962C8B-B14F-4D97-AF65-F5344CB8AC3E}">
        <p14:creationId xmlns:p14="http://schemas.microsoft.com/office/powerpoint/2010/main" val="1766725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28</a:t>
            </a:fld>
            <a:endParaRPr lang="en-GR"/>
          </a:p>
        </p:txBody>
      </p:sp>
    </p:spTree>
    <p:extLst>
      <p:ext uri="{BB962C8B-B14F-4D97-AF65-F5344CB8AC3E}">
        <p14:creationId xmlns:p14="http://schemas.microsoft.com/office/powerpoint/2010/main" val="452688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29</a:t>
            </a:fld>
            <a:endParaRPr lang="en-GR"/>
          </a:p>
        </p:txBody>
      </p:sp>
    </p:spTree>
    <p:extLst>
      <p:ext uri="{BB962C8B-B14F-4D97-AF65-F5344CB8AC3E}">
        <p14:creationId xmlns:p14="http://schemas.microsoft.com/office/powerpoint/2010/main" val="3337295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3</a:t>
            </a:fld>
            <a:endParaRPr lang="en-GR"/>
          </a:p>
        </p:txBody>
      </p:sp>
    </p:spTree>
    <p:extLst>
      <p:ext uri="{BB962C8B-B14F-4D97-AF65-F5344CB8AC3E}">
        <p14:creationId xmlns:p14="http://schemas.microsoft.com/office/powerpoint/2010/main" val="2774275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30</a:t>
            </a:fld>
            <a:endParaRPr lang="en-GR"/>
          </a:p>
        </p:txBody>
      </p:sp>
    </p:spTree>
    <p:extLst>
      <p:ext uri="{BB962C8B-B14F-4D97-AF65-F5344CB8AC3E}">
        <p14:creationId xmlns:p14="http://schemas.microsoft.com/office/powerpoint/2010/main" val="3808443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31</a:t>
            </a:fld>
            <a:endParaRPr lang="en-GR"/>
          </a:p>
        </p:txBody>
      </p:sp>
    </p:spTree>
    <p:extLst>
      <p:ext uri="{BB962C8B-B14F-4D97-AF65-F5344CB8AC3E}">
        <p14:creationId xmlns:p14="http://schemas.microsoft.com/office/powerpoint/2010/main" val="2762834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79768" y="4715907"/>
            <a:ext cx="5438140" cy="4467701"/>
          </a:xfrm>
          <a:prstGeom prst="rect">
            <a:avLst/>
          </a:prstGeom>
        </p:spPr>
        <p:txBody>
          <a:bodyPr spcFirstLastPara="1" wrap="square" lIns="95552" tIns="95552" rIns="95552" bIns="95552" anchor="t" anchorCtr="0">
            <a:noAutofit/>
          </a:bodyPr>
          <a:lstStyle/>
          <a:p>
            <a:endParaRPr/>
          </a:p>
        </p:txBody>
      </p:sp>
      <p:sp>
        <p:nvSpPr>
          <p:cNvPr id="91" name="Google Shape;91;p2:notes"/>
          <p:cNvSpPr>
            <a:spLocks noGrp="1" noRot="1" noChangeAspect="1"/>
          </p:cNvSpPr>
          <p:nvPr>
            <p:ph type="sldImg" idx="2"/>
          </p:nvPr>
        </p:nvSpPr>
        <p:spPr>
          <a:xfrm>
            <a:off x="92075" y="746125"/>
            <a:ext cx="6613525"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33</a:t>
            </a:fld>
            <a:endParaRPr lang="en-GR"/>
          </a:p>
        </p:txBody>
      </p:sp>
    </p:spTree>
    <p:extLst>
      <p:ext uri="{BB962C8B-B14F-4D97-AF65-F5344CB8AC3E}">
        <p14:creationId xmlns:p14="http://schemas.microsoft.com/office/powerpoint/2010/main" val="3565239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4</a:t>
            </a:fld>
            <a:endParaRPr lang="en-GR"/>
          </a:p>
        </p:txBody>
      </p:sp>
    </p:spTree>
    <p:extLst>
      <p:ext uri="{BB962C8B-B14F-4D97-AF65-F5344CB8AC3E}">
        <p14:creationId xmlns:p14="http://schemas.microsoft.com/office/powerpoint/2010/main" val="2110288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5</a:t>
            </a:fld>
            <a:endParaRPr lang="en-GR"/>
          </a:p>
        </p:txBody>
      </p:sp>
    </p:spTree>
    <p:extLst>
      <p:ext uri="{BB962C8B-B14F-4D97-AF65-F5344CB8AC3E}">
        <p14:creationId xmlns:p14="http://schemas.microsoft.com/office/powerpoint/2010/main" val="4047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6</a:t>
            </a:fld>
            <a:endParaRPr lang="en-GR"/>
          </a:p>
        </p:txBody>
      </p:sp>
    </p:spTree>
    <p:extLst>
      <p:ext uri="{BB962C8B-B14F-4D97-AF65-F5344CB8AC3E}">
        <p14:creationId xmlns:p14="http://schemas.microsoft.com/office/powerpoint/2010/main" val="2790955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7</a:t>
            </a:fld>
            <a:endParaRPr lang="en-GR"/>
          </a:p>
        </p:txBody>
      </p:sp>
    </p:spTree>
    <p:extLst>
      <p:ext uri="{BB962C8B-B14F-4D97-AF65-F5344CB8AC3E}">
        <p14:creationId xmlns:p14="http://schemas.microsoft.com/office/powerpoint/2010/main" val="834686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8</a:t>
            </a:fld>
            <a:endParaRPr lang="en-GR"/>
          </a:p>
        </p:txBody>
      </p:sp>
    </p:spTree>
    <p:extLst>
      <p:ext uri="{BB962C8B-B14F-4D97-AF65-F5344CB8AC3E}">
        <p14:creationId xmlns:p14="http://schemas.microsoft.com/office/powerpoint/2010/main" val="1097121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8BA3551-A2C7-0A44-9C98-45091B867F7C}" type="slidenum">
              <a:rPr lang="en-GR" smtClean="0"/>
              <a:t>9</a:t>
            </a:fld>
            <a:endParaRPr lang="en-GR"/>
          </a:p>
        </p:txBody>
      </p:sp>
    </p:spTree>
    <p:extLst>
      <p:ext uri="{BB962C8B-B14F-4D97-AF65-F5344CB8AC3E}">
        <p14:creationId xmlns:p14="http://schemas.microsoft.com/office/powerpoint/2010/main" val="413380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C4A8-48E9-E619-418F-5388264E056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R"/>
          </a:p>
        </p:txBody>
      </p:sp>
      <p:sp>
        <p:nvSpPr>
          <p:cNvPr id="3" name="Subtitle 2">
            <a:extLst>
              <a:ext uri="{FF2B5EF4-FFF2-40B4-BE49-F238E27FC236}">
                <a16:creationId xmlns:a16="http://schemas.microsoft.com/office/drawing/2014/main" id="{BC015B76-F454-32C4-BDBF-95A1364BCC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R"/>
          </a:p>
        </p:txBody>
      </p:sp>
      <p:sp>
        <p:nvSpPr>
          <p:cNvPr id="4" name="Date Placeholder 3">
            <a:extLst>
              <a:ext uri="{FF2B5EF4-FFF2-40B4-BE49-F238E27FC236}">
                <a16:creationId xmlns:a16="http://schemas.microsoft.com/office/drawing/2014/main" id="{D22F152B-2C7A-8E16-F9AC-48711AF099A0}"/>
              </a:ext>
            </a:extLst>
          </p:cNvPr>
          <p:cNvSpPr>
            <a:spLocks noGrp="1"/>
          </p:cNvSpPr>
          <p:nvPr>
            <p:ph type="dt" sz="half" idx="10"/>
          </p:nvPr>
        </p:nvSpPr>
        <p:spPr/>
        <p:txBody>
          <a:bodyPr/>
          <a:lstStyle/>
          <a:p>
            <a:fld id="{BD768DDF-20CB-8843-88DF-4DB0A73E16EF}" type="datetimeFigureOut">
              <a:rPr lang="en-GR" smtClean="0"/>
              <a:t>05/09/2025</a:t>
            </a:fld>
            <a:endParaRPr lang="en-GR"/>
          </a:p>
        </p:txBody>
      </p:sp>
      <p:sp>
        <p:nvSpPr>
          <p:cNvPr id="5" name="Footer Placeholder 4">
            <a:extLst>
              <a:ext uri="{FF2B5EF4-FFF2-40B4-BE49-F238E27FC236}">
                <a16:creationId xmlns:a16="http://schemas.microsoft.com/office/drawing/2014/main" id="{7186803F-D866-C732-4909-6E68BAB04372}"/>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D03638F5-856C-B958-A2EB-E0C6C938BBEE}"/>
              </a:ext>
            </a:extLst>
          </p:cNvPr>
          <p:cNvSpPr>
            <a:spLocks noGrp="1"/>
          </p:cNvSpPr>
          <p:nvPr>
            <p:ph type="sldNum" sz="quarter" idx="12"/>
          </p:nvPr>
        </p:nvSpPr>
        <p:spPr/>
        <p:txBody>
          <a:bodyPr/>
          <a:lstStyle/>
          <a:p>
            <a:fld id="{91DD3827-B3AE-0942-A3DA-EF2C932D7A31}" type="slidenum">
              <a:rPr lang="en-GR" smtClean="0"/>
              <a:t>‹#›</a:t>
            </a:fld>
            <a:endParaRPr lang="en-GR"/>
          </a:p>
        </p:txBody>
      </p:sp>
    </p:spTree>
    <p:extLst>
      <p:ext uri="{BB962C8B-B14F-4D97-AF65-F5344CB8AC3E}">
        <p14:creationId xmlns:p14="http://schemas.microsoft.com/office/powerpoint/2010/main" val="3983549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FE1EA-1E10-9229-1EAF-3FA441577283}"/>
              </a:ext>
            </a:extLst>
          </p:cNvPr>
          <p:cNvSpPr>
            <a:spLocks noGrp="1"/>
          </p:cNvSpPr>
          <p:nvPr>
            <p:ph type="title"/>
          </p:nvPr>
        </p:nvSpPr>
        <p:spPr/>
        <p:txBody>
          <a:bodyPr/>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DF8087BF-79A6-CE76-4133-C5FAC6A681D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0A26624C-DC88-A03A-3913-3AE4BDD2E8D9}"/>
              </a:ext>
            </a:extLst>
          </p:cNvPr>
          <p:cNvSpPr>
            <a:spLocks noGrp="1"/>
          </p:cNvSpPr>
          <p:nvPr>
            <p:ph type="dt" sz="half" idx="10"/>
          </p:nvPr>
        </p:nvSpPr>
        <p:spPr/>
        <p:txBody>
          <a:bodyPr/>
          <a:lstStyle/>
          <a:p>
            <a:fld id="{BD768DDF-20CB-8843-88DF-4DB0A73E16EF}" type="datetimeFigureOut">
              <a:rPr lang="en-GR" smtClean="0"/>
              <a:t>05/09/2025</a:t>
            </a:fld>
            <a:endParaRPr lang="en-GR"/>
          </a:p>
        </p:txBody>
      </p:sp>
      <p:sp>
        <p:nvSpPr>
          <p:cNvPr id="5" name="Footer Placeholder 4">
            <a:extLst>
              <a:ext uri="{FF2B5EF4-FFF2-40B4-BE49-F238E27FC236}">
                <a16:creationId xmlns:a16="http://schemas.microsoft.com/office/drawing/2014/main" id="{AC0477BB-6CB9-DA86-99D2-C9E07B6AD2E5}"/>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7D252031-3CF3-44C5-EA99-1D86422524C3}"/>
              </a:ext>
            </a:extLst>
          </p:cNvPr>
          <p:cNvSpPr>
            <a:spLocks noGrp="1"/>
          </p:cNvSpPr>
          <p:nvPr>
            <p:ph type="sldNum" sz="quarter" idx="12"/>
          </p:nvPr>
        </p:nvSpPr>
        <p:spPr/>
        <p:txBody>
          <a:bodyPr/>
          <a:lstStyle/>
          <a:p>
            <a:fld id="{91DD3827-B3AE-0942-A3DA-EF2C932D7A31}" type="slidenum">
              <a:rPr lang="en-GR" smtClean="0"/>
              <a:t>‹#›</a:t>
            </a:fld>
            <a:endParaRPr lang="en-GR"/>
          </a:p>
        </p:txBody>
      </p:sp>
    </p:spTree>
    <p:extLst>
      <p:ext uri="{BB962C8B-B14F-4D97-AF65-F5344CB8AC3E}">
        <p14:creationId xmlns:p14="http://schemas.microsoft.com/office/powerpoint/2010/main" val="3546023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DE47CF-B052-5679-F67D-824FD7EC9F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317A3359-DBF8-D668-EC7A-D4C69E31082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D5A69570-A209-FEAB-A47F-614CB3C37AB7}"/>
              </a:ext>
            </a:extLst>
          </p:cNvPr>
          <p:cNvSpPr>
            <a:spLocks noGrp="1"/>
          </p:cNvSpPr>
          <p:nvPr>
            <p:ph type="dt" sz="half" idx="10"/>
          </p:nvPr>
        </p:nvSpPr>
        <p:spPr/>
        <p:txBody>
          <a:bodyPr/>
          <a:lstStyle/>
          <a:p>
            <a:fld id="{BD768DDF-20CB-8843-88DF-4DB0A73E16EF}" type="datetimeFigureOut">
              <a:rPr lang="en-GR" smtClean="0"/>
              <a:t>05/09/2025</a:t>
            </a:fld>
            <a:endParaRPr lang="en-GR"/>
          </a:p>
        </p:txBody>
      </p:sp>
      <p:sp>
        <p:nvSpPr>
          <p:cNvPr id="5" name="Footer Placeholder 4">
            <a:extLst>
              <a:ext uri="{FF2B5EF4-FFF2-40B4-BE49-F238E27FC236}">
                <a16:creationId xmlns:a16="http://schemas.microsoft.com/office/drawing/2014/main" id="{1C694CE3-871F-14EB-FF30-C18899882A54}"/>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631191E5-9648-4CBD-7EBB-46A28654FE2B}"/>
              </a:ext>
            </a:extLst>
          </p:cNvPr>
          <p:cNvSpPr>
            <a:spLocks noGrp="1"/>
          </p:cNvSpPr>
          <p:nvPr>
            <p:ph type="sldNum" sz="quarter" idx="12"/>
          </p:nvPr>
        </p:nvSpPr>
        <p:spPr/>
        <p:txBody>
          <a:bodyPr/>
          <a:lstStyle/>
          <a:p>
            <a:fld id="{91DD3827-B3AE-0942-A3DA-EF2C932D7A31}" type="slidenum">
              <a:rPr lang="en-GR" smtClean="0"/>
              <a:t>‹#›</a:t>
            </a:fld>
            <a:endParaRPr lang="en-GR"/>
          </a:p>
        </p:txBody>
      </p:sp>
    </p:spTree>
    <p:extLst>
      <p:ext uri="{BB962C8B-B14F-4D97-AF65-F5344CB8AC3E}">
        <p14:creationId xmlns:p14="http://schemas.microsoft.com/office/powerpoint/2010/main" val="143781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6EF2-698B-F44B-784E-AF2631E40A80}"/>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C0C6B3E1-B806-E3E1-9A35-6680C2BDDBA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EB8B3C87-B5A2-F84A-0357-27FEAD0BF945}"/>
              </a:ext>
            </a:extLst>
          </p:cNvPr>
          <p:cNvSpPr>
            <a:spLocks noGrp="1"/>
          </p:cNvSpPr>
          <p:nvPr>
            <p:ph type="dt" sz="half" idx="10"/>
          </p:nvPr>
        </p:nvSpPr>
        <p:spPr/>
        <p:txBody>
          <a:bodyPr/>
          <a:lstStyle/>
          <a:p>
            <a:fld id="{BD768DDF-20CB-8843-88DF-4DB0A73E16EF}" type="datetimeFigureOut">
              <a:rPr lang="en-GR" smtClean="0"/>
              <a:t>05/09/2025</a:t>
            </a:fld>
            <a:endParaRPr lang="en-GR"/>
          </a:p>
        </p:txBody>
      </p:sp>
      <p:sp>
        <p:nvSpPr>
          <p:cNvPr id="5" name="Footer Placeholder 4">
            <a:extLst>
              <a:ext uri="{FF2B5EF4-FFF2-40B4-BE49-F238E27FC236}">
                <a16:creationId xmlns:a16="http://schemas.microsoft.com/office/drawing/2014/main" id="{BAE40232-8281-69A5-550A-6C246186BD99}"/>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7200B5F2-49CC-FA1F-F447-8A5988FCAF2D}"/>
              </a:ext>
            </a:extLst>
          </p:cNvPr>
          <p:cNvSpPr>
            <a:spLocks noGrp="1"/>
          </p:cNvSpPr>
          <p:nvPr>
            <p:ph type="sldNum" sz="quarter" idx="12"/>
          </p:nvPr>
        </p:nvSpPr>
        <p:spPr/>
        <p:txBody>
          <a:bodyPr/>
          <a:lstStyle/>
          <a:p>
            <a:fld id="{91DD3827-B3AE-0942-A3DA-EF2C932D7A31}" type="slidenum">
              <a:rPr lang="en-GR" smtClean="0"/>
              <a:t>‹#›</a:t>
            </a:fld>
            <a:endParaRPr lang="en-GR"/>
          </a:p>
        </p:txBody>
      </p:sp>
    </p:spTree>
    <p:extLst>
      <p:ext uri="{BB962C8B-B14F-4D97-AF65-F5344CB8AC3E}">
        <p14:creationId xmlns:p14="http://schemas.microsoft.com/office/powerpoint/2010/main" val="1782122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2902-6976-380A-5119-E39D94A296E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R"/>
          </a:p>
        </p:txBody>
      </p:sp>
      <p:sp>
        <p:nvSpPr>
          <p:cNvPr id="3" name="Text Placeholder 2">
            <a:extLst>
              <a:ext uri="{FF2B5EF4-FFF2-40B4-BE49-F238E27FC236}">
                <a16:creationId xmlns:a16="http://schemas.microsoft.com/office/drawing/2014/main" id="{1BEBCCF8-3804-A290-7524-BCD1CE3CB1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F52EE5D-F828-1509-5049-A39A46B304CB}"/>
              </a:ext>
            </a:extLst>
          </p:cNvPr>
          <p:cNvSpPr>
            <a:spLocks noGrp="1"/>
          </p:cNvSpPr>
          <p:nvPr>
            <p:ph type="dt" sz="half" idx="10"/>
          </p:nvPr>
        </p:nvSpPr>
        <p:spPr/>
        <p:txBody>
          <a:bodyPr/>
          <a:lstStyle/>
          <a:p>
            <a:fld id="{BD768DDF-20CB-8843-88DF-4DB0A73E16EF}" type="datetimeFigureOut">
              <a:rPr lang="en-GR" smtClean="0"/>
              <a:t>05/09/2025</a:t>
            </a:fld>
            <a:endParaRPr lang="en-GR"/>
          </a:p>
        </p:txBody>
      </p:sp>
      <p:sp>
        <p:nvSpPr>
          <p:cNvPr id="5" name="Footer Placeholder 4">
            <a:extLst>
              <a:ext uri="{FF2B5EF4-FFF2-40B4-BE49-F238E27FC236}">
                <a16:creationId xmlns:a16="http://schemas.microsoft.com/office/drawing/2014/main" id="{162B5937-42E6-6CEB-88E7-3FF7A144A4D9}"/>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B516BF36-E0DE-C5C9-20F3-8F1AA8E7A2C4}"/>
              </a:ext>
            </a:extLst>
          </p:cNvPr>
          <p:cNvSpPr>
            <a:spLocks noGrp="1"/>
          </p:cNvSpPr>
          <p:nvPr>
            <p:ph type="sldNum" sz="quarter" idx="12"/>
          </p:nvPr>
        </p:nvSpPr>
        <p:spPr/>
        <p:txBody>
          <a:bodyPr/>
          <a:lstStyle/>
          <a:p>
            <a:fld id="{91DD3827-B3AE-0942-A3DA-EF2C932D7A31}" type="slidenum">
              <a:rPr lang="en-GR" smtClean="0"/>
              <a:t>‹#›</a:t>
            </a:fld>
            <a:endParaRPr lang="en-GR"/>
          </a:p>
        </p:txBody>
      </p:sp>
    </p:spTree>
    <p:extLst>
      <p:ext uri="{BB962C8B-B14F-4D97-AF65-F5344CB8AC3E}">
        <p14:creationId xmlns:p14="http://schemas.microsoft.com/office/powerpoint/2010/main" val="260156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0FCE3-D458-AAC2-E6D8-F82E6818DCF8}"/>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0C2139D0-0FCC-2EB4-24FF-1C9D5B5AE2F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524BBF20-EFD6-644C-63E1-12E5B34C13D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C6AAADEB-DD16-50ED-630E-19E3300CD998}"/>
              </a:ext>
            </a:extLst>
          </p:cNvPr>
          <p:cNvSpPr>
            <a:spLocks noGrp="1"/>
          </p:cNvSpPr>
          <p:nvPr>
            <p:ph type="dt" sz="half" idx="10"/>
          </p:nvPr>
        </p:nvSpPr>
        <p:spPr/>
        <p:txBody>
          <a:bodyPr/>
          <a:lstStyle/>
          <a:p>
            <a:fld id="{BD768DDF-20CB-8843-88DF-4DB0A73E16EF}" type="datetimeFigureOut">
              <a:rPr lang="en-GR" smtClean="0"/>
              <a:t>05/09/2025</a:t>
            </a:fld>
            <a:endParaRPr lang="en-GR"/>
          </a:p>
        </p:txBody>
      </p:sp>
      <p:sp>
        <p:nvSpPr>
          <p:cNvPr id="6" name="Footer Placeholder 5">
            <a:extLst>
              <a:ext uri="{FF2B5EF4-FFF2-40B4-BE49-F238E27FC236}">
                <a16:creationId xmlns:a16="http://schemas.microsoft.com/office/drawing/2014/main" id="{49FEAC37-EC38-AADE-9674-3A1DAEB0A78D}"/>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9B286F4A-E7F5-1AF5-A7E7-E4C8C5BC6611}"/>
              </a:ext>
            </a:extLst>
          </p:cNvPr>
          <p:cNvSpPr>
            <a:spLocks noGrp="1"/>
          </p:cNvSpPr>
          <p:nvPr>
            <p:ph type="sldNum" sz="quarter" idx="12"/>
          </p:nvPr>
        </p:nvSpPr>
        <p:spPr/>
        <p:txBody>
          <a:bodyPr/>
          <a:lstStyle/>
          <a:p>
            <a:fld id="{91DD3827-B3AE-0942-A3DA-EF2C932D7A31}" type="slidenum">
              <a:rPr lang="en-GR" smtClean="0"/>
              <a:t>‹#›</a:t>
            </a:fld>
            <a:endParaRPr lang="en-GR"/>
          </a:p>
        </p:txBody>
      </p:sp>
    </p:spTree>
    <p:extLst>
      <p:ext uri="{BB962C8B-B14F-4D97-AF65-F5344CB8AC3E}">
        <p14:creationId xmlns:p14="http://schemas.microsoft.com/office/powerpoint/2010/main" val="2632413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8D64F-DBC4-BA41-22F0-F6A165E77D46}"/>
              </a:ext>
            </a:extLst>
          </p:cNvPr>
          <p:cNvSpPr>
            <a:spLocks noGrp="1"/>
          </p:cNvSpPr>
          <p:nvPr>
            <p:ph type="title"/>
          </p:nvPr>
        </p:nvSpPr>
        <p:spPr>
          <a:xfrm>
            <a:off x="839788" y="365125"/>
            <a:ext cx="10515600" cy="1325563"/>
          </a:xfrm>
        </p:spPr>
        <p:txBody>
          <a:bodyPr/>
          <a:lstStyle/>
          <a:p>
            <a:r>
              <a:rPr lang="en-GB"/>
              <a:t>Click to edit Master title style</a:t>
            </a:r>
            <a:endParaRPr lang="en-GR"/>
          </a:p>
        </p:txBody>
      </p:sp>
      <p:sp>
        <p:nvSpPr>
          <p:cNvPr id="3" name="Text Placeholder 2">
            <a:extLst>
              <a:ext uri="{FF2B5EF4-FFF2-40B4-BE49-F238E27FC236}">
                <a16:creationId xmlns:a16="http://schemas.microsoft.com/office/drawing/2014/main" id="{EA828FFF-3131-E6CC-9216-7A1643206D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0CC24EA-B462-6917-3046-0A74A7260BD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Text Placeholder 4">
            <a:extLst>
              <a:ext uri="{FF2B5EF4-FFF2-40B4-BE49-F238E27FC236}">
                <a16:creationId xmlns:a16="http://schemas.microsoft.com/office/drawing/2014/main" id="{618FA33F-F495-2E63-8EE4-03A102849F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7A2988C-890F-52F5-61D6-ECF54D7A472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7" name="Date Placeholder 6">
            <a:extLst>
              <a:ext uri="{FF2B5EF4-FFF2-40B4-BE49-F238E27FC236}">
                <a16:creationId xmlns:a16="http://schemas.microsoft.com/office/drawing/2014/main" id="{6356C389-0830-71F3-B716-77A8017EB517}"/>
              </a:ext>
            </a:extLst>
          </p:cNvPr>
          <p:cNvSpPr>
            <a:spLocks noGrp="1"/>
          </p:cNvSpPr>
          <p:nvPr>
            <p:ph type="dt" sz="half" idx="10"/>
          </p:nvPr>
        </p:nvSpPr>
        <p:spPr/>
        <p:txBody>
          <a:bodyPr/>
          <a:lstStyle/>
          <a:p>
            <a:fld id="{BD768DDF-20CB-8843-88DF-4DB0A73E16EF}" type="datetimeFigureOut">
              <a:rPr lang="en-GR" smtClean="0"/>
              <a:t>05/09/2025</a:t>
            </a:fld>
            <a:endParaRPr lang="en-GR"/>
          </a:p>
        </p:txBody>
      </p:sp>
      <p:sp>
        <p:nvSpPr>
          <p:cNvPr id="8" name="Footer Placeholder 7">
            <a:extLst>
              <a:ext uri="{FF2B5EF4-FFF2-40B4-BE49-F238E27FC236}">
                <a16:creationId xmlns:a16="http://schemas.microsoft.com/office/drawing/2014/main" id="{BA8A466F-3A23-6762-67F9-34688FE3CDB9}"/>
              </a:ext>
            </a:extLst>
          </p:cNvPr>
          <p:cNvSpPr>
            <a:spLocks noGrp="1"/>
          </p:cNvSpPr>
          <p:nvPr>
            <p:ph type="ftr" sz="quarter" idx="11"/>
          </p:nvPr>
        </p:nvSpPr>
        <p:spPr/>
        <p:txBody>
          <a:bodyPr/>
          <a:lstStyle/>
          <a:p>
            <a:endParaRPr lang="en-GR"/>
          </a:p>
        </p:txBody>
      </p:sp>
      <p:sp>
        <p:nvSpPr>
          <p:cNvPr id="9" name="Slide Number Placeholder 8">
            <a:extLst>
              <a:ext uri="{FF2B5EF4-FFF2-40B4-BE49-F238E27FC236}">
                <a16:creationId xmlns:a16="http://schemas.microsoft.com/office/drawing/2014/main" id="{80A25795-9524-4BDA-BD81-EB0B5A70B7BC}"/>
              </a:ext>
            </a:extLst>
          </p:cNvPr>
          <p:cNvSpPr>
            <a:spLocks noGrp="1"/>
          </p:cNvSpPr>
          <p:nvPr>
            <p:ph type="sldNum" sz="quarter" idx="12"/>
          </p:nvPr>
        </p:nvSpPr>
        <p:spPr/>
        <p:txBody>
          <a:bodyPr/>
          <a:lstStyle/>
          <a:p>
            <a:fld id="{91DD3827-B3AE-0942-A3DA-EF2C932D7A31}" type="slidenum">
              <a:rPr lang="en-GR" smtClean="0"/>
              <a:t>‹#›</a:t>
            </a:fld>
            <a:endParaRPr lang="en-GR"/>
          </a:p>
        </p:txBody>
      </p:sp>
    </p:spTree>
    <p:extLst>
      <p:ext uri="{BB962C8B-B14F-4D97-AF65-F5344CB8AC3E}">
        <p14:creationId xmlns:p14="http://schemas.microsoft.com/office/powerpoint/2010/main" val="3059159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04507-0F18-4C8D-8F44-D1C045630EF0}"/>
              </a:ext>
            </a:extLst>
          </p:cNvPr>
          <p:cNvSpPr>
            <a:spLocks noGrp="1"/>
          </p:cNvSpPr>
          <p:nvPr>
            <p:ph type="title"/>
          </p:nvPr>
        </p:nvSpPr>
        <p:spPr/>
        <p:txBody>
          <a:bodyPr/>
          <a:lstStyle/>
          <a:p>
            <a:r>
              <a:rPr lang="en-GB"/>
              <a:t>Click to edit Master title style</a:t>
            </a:r>
            <a:endParaRPr lang="en-GR"/>
          </a:p>
        </p:txBody>
      </p:sp>
      <p:sp>
        <p:nvSpPr>
          <p:cNvPr id="3" name="Date Placeholder 2">
            <a:extLst>
              <a:ext uri="{FF2B5EF4-FFF2-40B4-BE49-F238E27FC236}">
                <a16:creationId xmlns:a16="http://schemas.microsoft.com/office/drawing/2014/main" id="{5EBC840E-0F82-9C99-2ED4-73208511DF6B}"/>
              </a:ext>
            </a:extLst>
          </p:cNvPr>
          <p:cNvSpPr>
            <a:spLocks noGrp="1"/>
          </p:cNvSpPr>
          <p:nvPr>
            <p:ph type="dt" sz="half" idx="10"/>
          </p:nvPr>
        </p:nvSpPr>
        <p:spPr/>
        <p:txBody>
          <a:bodyPr/>
          <a:lstStyle/>
          <a:p>
            <a:fld id="{BD768DDF-20CB-8843-88DF-4DB0A73E16EF}" type="datetimeFigureOut">
              <a:rPr lang="en-GR" smtClean="0"/>
              <a:t>05/09/2025</a:t>
            </a:fld>
            <a:endParaRPr lang="en-GR"/>
          </a:p>
        </p:txBody>
      </p:sp>
      <p:sp>
        <p:nvSpPr>
          <p:cNvPr id="4" name="Footer Placeholder 3">
            <a:extLst>
              <a:ext uri="{FF2B5EF4-FFF2-40B4-BE49-F238E27FC236}">
                <a16:creationId xmlns:a16="http://schemas.microsoft.com/office/drawing/2014/main" id="{430D3E0C-AA81-C4D7-1378-4B6BAA3ECB88}"/>
              </a:ext>
            </a:extLst>
          </p:cNvPr>
          <p:cNvSpPr>
            <a:spLocks noGrp="1"/>
          </p:cNvSpPr>
          <p:nvPr>
            <p:ph type="ftr" sz="quarter" idx="11"/>
          </p:nvPr>
        </p:nvSpPr>
        <p:spPr/>
        <p:txBody>
          <a:bodyPr/>
          <a:lstStyle/>
          <a:p>
            <a:endParaRPr lang="en-GR"/>
          </a:p>
        </p:txBody>
      </p:sp>
      <p:sp>
        <p:nvSpPr>
          <p:cNvPr id="5" name="Slide Number Placeholder 4">
            <a:extLst>
              <a:ext uri="{FF2B5EF4-FFF2-40B4-BE49-F238E27FC236}">
                <a16:creationId xmlns:a16="http://schemas.microsoft.com/office/drawing/2014/main" id="{2BCABA96-B162-79C7-EA36-400609C580F9}"/>
              </a:ext>
            </a:extLst>
          </p:cNvPr>
          <p:cNvSpPr>
            <a:spLocks noGrp="1"/>
          </p:cNvSpPr>
          <p:nvPr>
            <p:ph type="sldNum" sz="quarter" idx="12"/>
          </p:nvPr>
        </p:nvSpPr>
        <p:spPr/>
        <p:txBody>
          <a:bodyPr/>
          <a:lstStyle/>
          <a:p>
            <a:fld id="{91DD3827-B3AE-0942-A3DA-EF2C932D7A31}" type="slidenum">
              <a:rPr lang="en-GR" smtClean="0"/>
              <a:t>‹#›</a:t>
            </a:fld>
            <a:endParaRPr lang="en-GR"/>
          </a:p>
        </p:txBody>
      </p:sp>
    </p:spTree>
    <p:extLst>
      <p:ext uri="{BB962C8B-B14F-4D97-AF65-F5344CB8AC3E}">
        <p14:creationId xmlns:p14="http://schemas.microsoft.com/office/powerpoint/2010/main" val="983428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E8AD37-A743-3B56-88CD-7E24FE0F3172}"/>
              </a:ext>
            </a:extLst>
          </p:cNvPr>
          <p:cNvSpPr>
            <a:spLocks noGrp="1"/>
          </p:cNvSpPr>
          <p:nvPr>
            <p:ph type="dt" sz="half" idx="10"/>
          </p:nvPr>
        </p:nvSpPr>
        <p:spPr/>
        <p:txBody>
          <a:bodyPr/>
          <a:lstStyle/>
          <a:p>
            <a:fld id="{BD768DDF-20CB-8843-88DF-4DB0A73E16EF}" type="datetimeFigureOut">
              <a:rPr lang="en-GR" smtClean="0"/>
              <a:t>05/09/2025</a:t>
            </a:fld>
            <a:endParaRPr lang="en-GR"/>
          </a:p>
        </p:txBody>
      </p:sp>
      <p:sp>
        <p:nvSpPr>
          <p:cNvPr id="3" name="Footer Placeholder 2">
            <a:extLst>
              <a:ext uri="{FF2B5EF4-FFF2-40B4-BE49-F238E27FC236}">
                <a16:creationId xmlns:a16="http://schemas.microsoft.com/office/drawing/2014/main" id="{1C407145-6D3C-878E-1969-2909FF37EC7E}"/>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C21D1582-B9BE-44E5-3B73-2BAB2A0083A0}"/>
              </a:ext>
            </a:extLst>
          </p:cNvPr>
          <p:cNvSpPr>
            <a:spLocks noGrp="1"/>
          </p:cNvSpPr>
          <p:nvPr>
            <p:ph type="sldNum" sz="quarter" idx="12"/>
          </p:nvPr>
        </p:nvSpPr>
        <p:spPr/>
        <p:txBody>
          <a:bodyPr/>
          <a:lstStyle/>
          <a:p>
            <a:fld id="{91DD3827-B3AE-0942-A3DA-EF2C932D7A31}" type="slidenum">
              <a:rPr lang="en-GR" smtClean="0"/>
              <a:t>‹#›</a:t>
            </a:fld>
            <a:endParaRPr lang="en-GR"/>
          </a:p>
        </p:txBody>
      </p:sp>
    </p:spTree>
    <p:extLst>
      <p:ext uri="{BB962C8B-B14F-4D97-AF65-F5344CB8AC3E}">
        <p14:creationId xmlns:p14="http://schemas.microsoft.com/office/powerpoint/2010/main" val="2053166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EBB2E-08BD-E23E-229F-4E510FE4E88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Content Placeholder 2">
            <a:extLst>
              <a:ext uri="{FF2B5EF4-FFF2-40B4-BE49-F238E27FC236}">
                <a16:creationId xmlns:a16="http://schemas.microsoft.com/office/drawing/2014/main" id="{1CD44B67-A062-A01B-3759-69FC059C06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Text Placeholder 3">
            <a:extLst>
              <a:ext uri="{FF2B5EF4-FFF2-40B4-BE49-F238E27FC236}">
                <a16:creationId xmlns:a16="http://schemas.microsoft.com/office/drawing/2014/main" id="{83648B2B-5A39-02F6-6C0B-6EFE85868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35AA9ED-1047-3C6B-B73E-7B9B7E19568C}"/>
              </a:ext>
            </a:extLst>
          </p:cNvPr>
          <p:cNvSpPr>
            <a:spLocks noGrp="1"/>
          </p:cNvSpPr>
          <p:nvPr>
            <p:ph type="dt" sz="half" idx="10"/>
          </p:nvPr>
        </p:nvSpPr>
        <p:spPr/>
        <p:txBody>
          <a:bodyPr/>
          <a:lstStyle/>
          <a:p>
            <a:fld id="{BD768DDF-20CB-8843-88DF-4DB0A73E16EF}" type="datetimeFigureOut">
              <a:rPr lang="en-GR" smtClean="0"/>
              <a:t>05/09/2025</a:t>
            </a:fld>
            <a:endParaRPr lang="en-GR"/>
          </a:p>
        </p:txBody>
      </p:sp>
      <p:sp>
        <p:nvSpPr>
          <p:cNvPr id="6" name="Footer Placeholder 5">
            <a:extLst>
              <a:ext uri="{FF2B5EF4-FFF2-40B4-BE49-F238E27FC236}">
                <a16:creationId xmlns:a16="http://schemas.microsoft.com/office/drawing/2014/main" id="{1DBB983B-ECC9-7D29-8C10-99270774B045}"/>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C8A0399E-256D-EF9D-DD76-AF89BCAF4E61}"/>
              </a:ext>
            </a:extLst>
          </p:cNvPr>
          <p:cNvSpPr>
            <a:spLocks noGrp="1"/>
          </p:cNvSpPr>
          <p:nvPr>
            <p:ph type="sldNum" sz="quarter" idx="12"/>
          </p:nvPr>
        </p:nvSpPr>
        <p:spPr/>
        <p:txBody>
          <a:bodyPr/>
          <a:lstStyle/>
          <a:p>
            <a:fld id="{91DD3827-B3AE-0942-A3DA-EF2C932D7A31}" type="slidenum">
              <a:rPr lang="en-GR" smtClean="0"/>
              <a:t>‹#›</a:t>
            </a:fld>
            <a:endParaRPr lang="en-GR"/>
          </a:p>
        </p:txBody>
      </p:sp>
    </p:spTree>
    <p:extLst>
      <p:ext uri="{BB962C8B-B14F-4D97-AF65-F5344CB8AC3E}">
        <p14:creationId xmlns:p14="http://schemas.microsoft.com/office/powerpoint/2010/main" val="2683163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14451-E545-9F76-05B7-E42A45647BD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Picture Placeholder 2">
            <a:extLst>
              <a:ext uri="{FF2B5EF4-FFF2-40B4-BE49-F238E27FC236}">
                <a16:creationId xmlns:a16="http://schemas.microsoft.com/office/drawing/2014/main" id="{A06F37EC-F009-08A8-575C-C025F0647E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R"/>
          </a:p>
        </p:txBody>
      </p:sp>
      <p:sp>
        <p:nvSpPr>
          <p:cNvPr id="4" name="Text Placeholder 3">
            <a:extLst>
              <a:ext uri="{FF2B5EF4-FFF2-40B4-BE49-F238E27FC236}">
                <a16:creationId xmlns:a16="http://schemas.microsoft.com/office/drawing/2014/main" id="{41527DA0-A6D9-0BD6-07C2-1BB6CA759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E742C2F-162E-36EE-FC57-62F16938BA92}"/>
              </a:ext>
            </a:extLst>
          </p:cNvPr>
          <p:cNvSpPr>
            <a:spLocks noGrp="1"/>
          </p:cNvSpPr>
          <p:nvPr>
            <p:ph type="dt" sz="half" idx="10"/>
          </p:nvPr>
        </p:nvSpPr>
        <p:spPr/>
        <p:txBody>
          <a:bodyPr/>
          <a:lstStyle/>
          <a:p>
            <a:fld id="{BD768DDF-20CB-8843-88DF-4DB0A73E16EF}" type="datetimeFigureOut">
              <a:rPr lang="en-GR" smtClean="0"/>
              <a:t>05/09/2025</a:t>
            </a:fld>
            <a:endParaRPr lang="en-GR"/>
          </a:p>
        </p:txBody>
      </p:sp>
      <p:sp>
        <p:nvSpPr>
          <p:cNvPr id="6" name="Footer Placeholder 5">
            <a:extLst>
              <a:ext uri="{FF2B5EF4-FFF2-40B4-BE49-F238E27FC236}">
                <a16:creationId xmlns:a16="http://schemas.microsoft.com/office/drawing/2014/main" id="{F2FEB657-A9F2-B8E6-76CB-674D3D2CF3D9}"/>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A7EE2E65-2BBE-897A-9717-6C695CC66CEA}"/>
              </a:ext>
            </a:extLst>
          </p:cNvPr>
          <p:cNvSpPr>
            <a:spLocks noGrp="1"/>
          </p:cNvSpPr>
          <p:nvPr>
            <p:ph type="sldNum" sz="quarter" idx="12"/>
          </p:nvPr>
        </p:nvSpPr>
        <p:spPr/>
        <p:txBody>
          <a:bodyPr/>
          <a:lstStyle/>
          <a:p>
            <a:fld id="{91DD3827-B3AE-0942-A3DA-EF2C932D7A31}" type="slidenum">
              <a:rPr lang="en-GR" smtClean="0"/>
              <a:t>‹#›</a:t>
            </a:fld>
            <a:endParaRPr lang="en-GR"/>
          </a:p>
        </p:txBody>
      </p:sp>
    </p:spTree>
    <p:extLst>
      <p:ext uri="{BB962C8B-B14F-4D97-AF65-F5344CB8AC3E}">
        <p14:creationId xmlns:p14="http://schemas.microsoft.com/office/powerpoint/2010/main" val="1844165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D225BE-75E9-715F-2BD2-6E3E29E9C8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R"/>
          </a:p>
        </p:txBody>
      </p:sp>
      <p:sp>
        <p:nvSpPr>
          <p:cNvPr id="3" name="Text Placeholder 2">
            <a:extLst>
              <a:ext uri="{FF2B5EF4-FFF2-40B4-BE49-F238E27FC236}">
                <a16:creationId xmlns:a16="http://schemas.microsoft.com/office/drawing/2014/main" id="{9BF8C1FC-855B-7153-B4F6-0A46017E46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61313C5F-5434-13FC-BD78-C64B5D15E0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768DDF-20CB-8843-88DF-4DB0A73E16EF}" type="datetimeFigureOut">
              <a:rPr lang="en-GR" smtClean="0"/>
              <a:t>05/09/2025</a:t>
            </a:fld>
            <a:endParaRPr lang="en-GR"/>
          </a:p>
        </p:txBody>
      </p:sp>
      <p:sp>
        <p:nvSpPr>
          <p:cNvPr id="5" name="Footer Placeholder 4">
            <a:extLst>
              <a:ext uri="{FF2B5EF4-FFF2-40B4-BE49-F238E27FC236}">
                <a16:creationId xmlns:a16="http://schemas.microsoft.com/office/drawing/2014/main" id="{AB92855A-8AA8-44D8-7A04-77A4AB6204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R"/>
          </a:p>
        </p:txBody>
      </p:sp>
      <p:sp>
        <p:nvSpPr>
          <p:cNvPr id="6" name="Slide Number Placeholder 5">
            <a:extLst>
              <a:ext uri="{FF2B5EF4-FFF2-40B4-BE49-F238E27FC236}">
                <a16:creationId xmlns:a16="http://schemas.microsoft.com/office/drawing/2014/main" id="{FBE0DE92-FDC7-CE57-70CF-BE28457743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DD3827-B3AE-0942-A3DA-EF2C932D7A31}" type="slidenum">
              <a:rPr lang="en-GR" smtClean="0"/>
              <a:t>‹#›</a:t>
            </a:fld>
            <a:endParaRPr lang="en-GR"/>
          </a:p>
        </p:txBody>
      </p:sp>
    </p:spTree>
    <p:extLst>
      <p:ext uri="{BB962C8B-B14F-4D97-AF65-F5344CB8AC3E}">
        <p14:creationId xmlns:p14="http://schemas.microsoft.com/office/powerpoint/2010/main" val="2253573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29a.ch/photo-forensics/#forensic-magnifier" TargetMode="Externa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4.tiff"/><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553931C-8B37-AE36-F804-645C32349001}"/>
              </a:ext>
            </a:extLst>
          </p:cNvPr>
          <p:cNvPicPr>
            <a:picLocks noChangeAspect="1"/>
          </p:cNvPicPr>
          <p:nvPr/>
        </p:nvPicPr>
        <p:blipFill>
          <a:blip r:embed="rId3"/>
          <a:stretch>
            <a:fillRect/>
          </a:stretch>
        </p:blipFill>
        <p:spPr>
          <a:xfrm>
            <a:off x="10053599" y="6229317"/>
            <a:ext cx="2138401" cy="475200"/>
          </a:xfrm>
          <a:prstGeom prst="rect">
            <a:avLst/>
          </a:prstGeom>
        </p:spPr>
      </p:pic>
      <p:pic>
        <p:nvPicPr>
          <p:cNvPr id="3" name="Picture 2" descr="A webinar with a person&#10;&#10;AI-generated content may be incorrect.">
            <a:extLst>
              <a:ext uri="{FF2B5EF4-FFF2-40B4-BE49-F238E27FC236}">
                <a16:creationId xmlns:a16="http://schemas.microsoft.com/office/drawing/2014/main" id="{9CC328EB-4483-7DFD-2311-279698C73F03}"/>
              </a:ext>
            </a:extLst>
          </p:cNvPr>
          <p:cNvPicPr>
            <a:picLocks noChangeAspect="1"/>
          </p:cNvPicPr>
          <p:nvPr/>
        </p:nvPicPr>
        <p:blipFill>
          <a:blip r:embed="rId4"/>
          <a:srcRect t="4453" b="11264"/>
          <a:stretch/>
        </p:blipFill>
        <p:spPr>
          <a:xfrm>
            <a:off x="0" y="0"/>
            <a:ext cx="12238510" cy="6858000"/>
          </a:xfrm>
          <a:prstGeom prst="rect">
            <a:avLst/>
          </a:prstGeom>
        </p:spPr>
      </p:pic>
    </p:spTree>
    <p:extLst>
      <p:ext uri="{BB962C8B-B14F-4D97-AF65-F5344CB8AC3E}">
        <p14:creationId xmlns:p14="http://schemas.microsoft.com/office/powerpoint/2010/main" val="469693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sp>
        <p:nvSpPr>
          <p:cNvPr id="8" name="TextBox 7">
            <a:extLst>
              <a:ext uri="{FF2B5EF4-FFF2-40B4-BE49-F238E27FC236}">
                <a16:creationId xmlns:a16="http://schemas.microsoft.com/office/drawing/2014/main" id="{CC6B3F58-2EA4-9D08-9683-DDF11DA5EB7A}"/>
              </a:ext>
            </a:extLst>
          </p:cNvPr>
          <p:cNvSpPr txBox="1"/>
          <p:nvPr/>
        </p:nvSpPr>
        <p:spPr>
          <a:xfrm>
            <a:off x="710005" y="441064"/>
            <a:ext cx="7594899" cy="523220"/>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CHALLENGE 1</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7632950B-B060-AA9A-EDC4-546A07BCB3E4}"/>
              </a:ext>
            </a:extLst>
          </p:cNvPr>
          <p:cNvSpPr txBox="1"/>
          <p:nvPr/>
        </p:nvSpPr>
        <p:spPr>
          <a:xfrm>
            <a:off x="710005" y="1678193"/>
            <a:ext cx="9940066" cy="646331"/>
          </a:xfrm>
          <a:prstGeom prst="rect">
            <a:avLst/>
          </a:prstGeom>
          <a:noFill/>
        </p:spPr>
        <p:txBody>
          <a:bodyPr wrap="square" rtlCol="0">
            <a:spAutoFit/>
          </a:bodyPr>
          <a:lstStyle/>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CAN YOU SPOT IMAGE DUPLICATIONS?</a:t>
            </a:r>
          </a:p>
          <a:p>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68227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pic>
        <p:nvPicPr>
          <p:cNvPr id="5" name="Picture 4">
            <a:extLst>
              <a:ext uri="{FF2B5EF4-FFF2-40B4-BE49-F238E27FC236}">
                <a16:creationId xmlns:a16="http://schemas.microsoft.com/office/drawing/2014/main" id="{5CBD3FA2-DBDE-4C9E-B3F8-E744FF66E809}"/>
              </a:ext>
            </a:extLst>
          </p:cNvPr>
          <p:cNvPicPr>
            <a:picLocks noChangeAspect="1"/>
          </p:cNvPicPr>
          <p:nvPr/>
        </p:nvPicPr>
        <p:blipFill rotWithShape="1">
          <a:blip r:embed="rId4"/>
          <a:srcRect l="331" t="8554"/>
          <a:stretch/>
        </p:blipFill>
        <p:spPr bwMode="auto">
          <a:xfrm>
            <a:off x="468877" y="1300003"/>
            <a:ext cx="11254245" cy="4257993"/>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CD02D409-4F17-4B78-9C3D-B8C2C2663308}"/>
              </a:ext>
            </a:extLst>
          </p:cNvPr>
          <p:cNvSpPr/>
          <p:nvPr/>
        </p:nvSpPr>
        <p:spPr>
          <a:xfrm>
            <a:off x="1257301" y="1657350"/>
            <a:ext cx="1857374" cy="16192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Rectangle 6">
            <a:extLst>
              <a:ext uri="{FF2B5EF4-FFF2-40B4-BE49-F238E27FC236}">
                <a16:creationId xmlns:a16="http://schemas.microsoft.com/office/drawing/2014/main" id="{E1ADCD2D-F9E0-4527-BD62-08DAAD20E9BA}"/>
              </a:ext>
            </a:extLst>
          </p:cNvPr>
          <p:cNvSpPr/>
          <p:nvPr/>
        </p:nvSpPr>
        <p:spPr>
          <a:xfrm>
            <a:off x="4552951" y="1905000"/>
            <a:ext cx="1857374" cy="16192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Rectangle 9">
            <a:extLst>
              <a:ext uri="{FF2B5EF4-FFF2-40B4-BE49-F238E27FC236}">
                <a16:creationId xmlns:a16="http://schemas.microsoft.com/office/drawing/2014/main" id="{7609D3F0-48F0-403B-A856-2D4F029C9599}"/>
              </a:ext>
            </a:extLst>
          </p:cNvPr>
          <p:cNvSpPr/>
          <p:nvPr/>
        </p:nvSpPr>
        <p:spPr>
          <a:xfrm>
            <a:off x="1495425" y="3981452"/>
            <a:ext cx="2324101" cy="147899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1" name="Rectangle 10">
            <a:extLst>
              <a:ext uri="{FF2B5EF4-FFF2-40B4-BE49-F238E27FC236}">
                <a16:creationId xmlns:a16="http://schemas.microsoft.com/office/drawing/2014/main" id="{A268FD1E-80FF-4476-AA4F-320375C1A24A}"/>
              </a:ext>
            </a:extLst>
          </p:cNvPr>
          <p:cNvSpPr/>
          <p:nvPr/>
        </p:nvSpPr>
        <p:spPr>
          <a:xfrm>
            <a:off x="3833812" y="3590926"/>
            <a:ext cx="2324101" cy="147899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Rectangle 11">
            <a:extLst>
              <a:ext uri="{FF2B5EF4-FFF2-40B4-BE49-F238E27FC236}">
                <a16:creationId xmlns:a16="http://schemas.microsoft.com/office/drawing/2014/main" id="{E3D69E93-850A-4675-8BA4-5AE31BDC1DE4}"/>
              </a:ext>
            </a:extLst>
          </p:cNvPr>
          <p:cNvSpPr/>
          <p:nvPr/>
        </p:nvSpPr>
        <p:spPr>
          <a:xfrm>
            <a:off x="11029950" y="1850624"/>
            <a:ext cx="609600" cy="17280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3" name="Rectangle 12">
            <a:extLst>
              <a:ext uri="{FF2B5EF4-FFF2-40B4-BE49-F238E27FC236}">
                <a16:creationId xmlns:a16="http://schemas.microsoft.com/office/drawing/2014/main" id="{5856A0F8-2BA7-43F9-84D3-87D8C4E0E4AA}"/>
              </a:ext>
            </a:extLst>
          </p:cNvPr>
          <p:cNvSpPr/>
          <p:nvPr/>
        </p:nvSpPr>
        <p:spPr>
          <a:xfrm>
            <a:off x="9029700" y="3581400"/>
            <a:ext cx="609600" cy="17280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6" name="TextBox 15">
            <a:extLst>
              <a:ext uri="{FF2B5EF4-FFF2-40B4-BE49-F238E27FC236}">
                <a16:creationId xmlns:a16="http://schemas.microsoft.com/office/drawing/2014/main" id="{CC6B3F58-2EA4-9D08-9683-DDF11DA5EB7A}"/>
              </a:ext>
            </a:extLst>
          </p:cNvPr>
          <p:cNvSpPr txBox="1"/>
          <p:nvPr/>
        </p:nvSpPr>
        <p:spPr>
          <a:xfrm>
            <a:off x="710005" y="441064"/>
            <a:ext cx="7594899" cy="523220"/>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IMG. 1</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45598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pic>
        <p:nvPicPr>
          <p:cNvPr id="4" name="Picture 3">
            <a:extLst>
              <a:ext uri="{FF2B5EF4-FFF2-40B4-BE49-F238E27FC236}">
                <a16:creationId xmlns:a16="http://schemas.microsoft.com/office/drawing/2014/main" id="{C02D4ED1-BDF2-4D6F-9B57-5F9505CA2EC1}"/>
              </a:ext>
            </a:extLst>
          </p:cNvPr>
          <p:cNvPicPr>
            <a:picLocks noChangeAspect="1"/>
          </p:cNvPicPr>
          <p:nvPr/>
        </p:nvPicPr>
        <p:blipFill rotWithShape="1">
          <a:blip r:embed="rId4"/>
          <a:srcRect l="1229" t="8946" b="2668"/>
          <a:stretch/>
        </p:blipFill>
        <p:spPr bwMode="auto">
          <a:xfrm>
            <a:off x="589280" y="768685"/>
            <a:ext cx="11152187" cy="5164755"/>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37920813-08B5-4CBF-A4AB-DC913C7E9B91}"/>
              </a:ext>
            </a:extLst>
          </p:cNvPr>
          <p:cNvSpPr/>
          <p:nvPr/>
        </p:nvSpPr>
        <p:spPr>
          <a:xfrm>
            <a:off x="2600325" y="1971675"/>
            <a:ext cx="4514849" cy="1581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 name="Rectangle 5">
            <a:extLst>
              <a:ext uri="{FF2B5EF4-FFF2-40B4-BE49-F238E27FC236}">
                <a16:creationId xmlns:a16="http://schemas.microsoft.com/office/drawing/2014/main" id="{D736D5FC-2056-459B-82EC-425BD70D6C5B}"/>
              </a:ext>
            </a:extLst>
          </p:cNvPr>
          <p:cNvSpPr/>
          <p:nvPr/>
        </p:nvSpPr>
        <p:spPr>
          <a:xfrm>
            <a:off x="2600325" y="3648075"/>
            <a:ext cx="4514849" cy="1581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 name="TextBox 8">
            <a:extLst>
              <a:ext uri="{FF2B5EF4-FFF2-40B4-BE49-F238E27FC236}">
                <a16:creationId xmlns:a16="http://schemas.microsoft.com/office/drawing/2014/main" id="{CC6B3F58-2EA4-9D08-9683-DDF11DA5EB7A}"/>
              </a:ext>
            </a:extLst>
          </p:cNvPr>
          <p:cNvSpPr txBox="1"/>
          <p:nvPr/>
        </p:nvSpPr>
        <p:spPr>
          <a:xfrm>
            <a:off x="710005" y="441064"/>
            <a:ext cx="7594899" cy="523220"/>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IMG. 2</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15600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0" y="-163919"/>
            <a:ext cx="12175121" cy="6858000"/>
          </a:xfrm>
          <a:prstGeom prst="rect">
            <a:avLst/>
          </a:prstGeom>
        </p:spPr>
      </p:pic>
      <p:pic>
        <p:nvPicPr>
          <p:cNvPr id="4" name="Picture 3">
            <a:extLst>
              <a:ext uri="{FF2B5EF4-FFF2-40B4-BE49-F238E27FC236}">
                <a16:creationId xmlns:a16="http://schemas.microsoft.com/office/drawing/2014/main" id="{669DFD81-251A-49E1-863F-FDF7702C5B23}"/>
              </a:ext>
            </a:extLst>
          </p:cNvPr>
          <p:cNvPicPr>
            <a:picLocks noChangeAspect="1"/>
          </p:cNvPicPr>
          <p:nvPr/>
        </p:nvPicPr>
        <p:blipFill rotWithShape="1">
          <a:blip r:embed="rId4"/>
          <a:srcRect l="13825" t="33682" r="3945" b="30879"/>
          <a:stretch/>
        </p:blipFill>
        <p:spPr>
          <a:xfrm>
            <a:off x="888442" y="1551861"/>
            <a:ext cx="5476875" cy="748823"/>
          </a:xfrm>
          <a:prstGeom prst="rect">
            <a:avLst/>
          </a:prstGeom>
        </p:spPr>
      </p:pic>
      <p:pic>
        <p:nvPicPr>
          <p:cNvPr id="5" name="Picture 4">
            <a:extLst>
              <a:ext uri="{FF2B5EF4-FFF2-40B4-BE49-F238E27FC236}">
                <a16:creationId xmlns:a16="http://schemas.microsoft.com/office/drawing/2014/main" id="{0D59A69C-B9FB-4062-B7D8-AA0F64189783}"/>
              </a:ext>
            </a:extLst>
          </p:cNvPr>
          <p:cNvPicPr>
            <a:picLocks noChangeAspect="1"/>
          </p:cNvPicPr>
          <p:nvPr/>
        </p:nvPicPr>
        <p:blipFill rotWithShape="1">
          <a:blip r:embed="rId5"/>
          <a:srcRect l="16621" t="32185" r="5672" b="36225"/>
          <a:stretch/>
        </p:blipFill>
        <p:spPr bwMode="auto">
          <a:xfrm>
            <a:off x="922374" y="2611119"/>
            <a:ext cx="4600576" cy="723423"/>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68D9C5E9-55C7-46E0-9E82-70A8984D41D8}"/>
              </a:ext>
            </a:extLst>
          </p:cNvPr>
          <p:cNvPicPr>
            <a:picLocks noChangeAspect="1"/>
          </p:cNvPicPr>
          <p:nvPr/>
        </p:nvPicPr>
        <p:blipFill rotWithShape="1">
          <a:blip r:embed="rId6"/>
          <a:srcRect l="25242" t="41517" r="1354" b="22422"/>
          <a:stretch/>
        </p:blipFill>
        <p:spPr bwMode="auto">
          <a:xfrm>
            <a:off x="932139" y="3560443"/>
            <a:ext cx="3333751" cy="738663"/>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1BA8D9C2-9D15-4639-92CF-F44B7E14798C}"/>
              </a:ext>
            </a:extLst>
          </p:cNvPr>
          <p:cNvPicPr>
            <a:picLocks noChangeAspect="1"/>
          </p:cNvPicPr>
          <p:nvPr/>
        </p:nvPicPr>
        <p:blipFill rotWithShape="1">
          <a:blip r:embed="rId7"/>
          <a:srcRect l="13910" t="34381" b="32692"/>
          <a:stretch/>
        </p:blipFill>
        <p:spPr>
          <a:xfrm>
            <a:off x="888442" y="4530867"/>
            <a:ext cx="4597475" cy="711676"/>
          </a:xfrm>
          <a:prstGeom prst="rect">
            <a:avLst/>
          </a:prstGeom>
        </p:spPr>
      </p:pic>
      <p:sp>
        <p:nvSpPr>
          <p:cNvPr id="12" name="Rectangle 11">
            <a:extLst>
              <a:ext uri="{FF2B5EF4-FFF2-40B4-BE49-F238E27FC236}">
                <a16:creationId xmlns:a16="http://schemas.microsoft.com/office/drawing/2014/main" id="{655EE9C8-4DC8-4076-B0B8-2C66198AED2C}"/>
              </a:ext>
            </a:extLst>
          </p:cNvPr>
          <p:cNvSpPr/>
          <p:nvPr/>
        </p:nvSpPr>
        <p:spPr>
          <a:xfrm>
            <a:off x="1790102" y="1595002"/>
            <a:ext cx="864000" cy="6096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3" name="Rectangle 12">
            <a:extLst>
              <a:ext uri="{FF2B5EF4-FFF2-40B4-BE49-F238E27FC236}">
                <a16:creationId xmlns:a16="http://schemas.microsoft.com/office/drawing/2014/main" id="{2D32E9A6-2844-4837-8C70-25F3F099B43F}"/>
              </a:ext>
            </a:extLst>
          </p:cNvPr>
          <p:cNvSpPr/>
          <p:nvPr/>
        </p:nvSpPr>
        <p:spPr>
          <a:xfrm>
            <a:off x="2181223" y="2658268"/>
            <a:ext cx="1085852" cy="6096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4" name="Rectangle 13">
            <a:extLst>
              <a:ext uri="{FF2B5EF4-FFF2-40B4-BE49-F238E27FC236}">
                <a16:creationId xmlns:a16="http://schemas.microsoft.com/office/drawing/2014/main" id="{E50A4025-3C71-4C18-9080-EB84FFB697E0}"/>
              </a:ext>
            </a:extLst>
          </p:cNvPr>
          <p:cNvSpPr/>
          <p:nvPr/>
        </p:nvSpPr>
        <p:spPr>
          <a:xfrm>
            <a:off x="2054537" y="3639500"/>
            <a:ext cx="1085852" cy="6096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5" name="Rectangle 14">
            <a:extLst>
              <a:ext uri="{FF2B5EF4-FFF2-40B4-BE49-F238E27FC236}">
                <a16:creationId xmlns:a16="http://schemas.microsoft.com/office/drawing/2014/main" id="{1332B6B7-2113-44B8-8DD1-F5655FFF1441}"/>
              </a:ext>
            </a:extLst>
          </p:cNvPr>
          <p:cNvSpPr/>
          <p:nvPr/>
        </p:nvSpPr>
        <p:spPr>
          <a:xfrm>
            <a:off x="934868" y="4581905"/>
            <a:ext cx="1085852" cy="6096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6" name="Rectangle 15">
            <a:extLst>
              <a:ext uri="{FF2B5EF4-FFF2-40B4-BE49-F238E27FC236}">
                <a16:creationId xmlns:a16="http://schemas.microsoft.com/office/drawing/2014/main" id="{C273F8E4-8BB8-402B-A9C5-00381EE6FE5D}"/>
              </a:ext>
            </a:extLst>
          </p:cNvPr>
          <p:cNvSpPr/>
          <p:nvPr/>
        </p:nvSpPr>
        <p:spPr>
          <a:xfrm>
            <a:off x="2747367" y="1595002"/>
            <a:ext cx="864000" cy="609600"/>
          </a:xfrm>
          <a:prstGeom prst="rect">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7" name="Rectangle 16">
            <a:extLst>
              <a:ext uri="{FF2B5EF4-FFF2-40B4-BE49-F238E27FC236}">
                <a16:creationId xmlns:a16="http://schemas.microsoft.com/office/drawing/2014/main" id="{902892AF-2753-4AC6-A168-DCB5034260A5}"/>
              </a:ext>
            </a:extLst>
          </p:cNvPr>
          <p:cNvSpPr/>
          <p:nvPr/>
        </p:nvSpPr>
        <p:spPr>
          <a:xfrm>
            <a:off x="2101328" y="4581905"/>
            <a:ext cx="1085852" cy="609600"/>
          </a:xfrm>
          <a:prstGeom prst="rect">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8" name="Rectangle 17">
            <a:extLst>
              <a:ext uri="{FF2B5EF4-FFF2-40B4-BE49-F238E27FC236}">
                <a16:creationId xmlns:a16="http://schemas.microsoft.com/office/drawing/2014/main" id="{F0881CDD-7095-42C6-9D55-1018E9A3B916}"/>
              </a:ext>
            </a:extLst>
          </p:cNvPr>
          <p:cNvSpPr/>
          <p:nvPr/>
        </p:nvSpPr>
        <p:spPr>
          <a:xfrm>
            <a:off x="3709391" y="1595002"/>
            <a:ext cx="828000" cy="6120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9" name="Rectangle 18">
            <a:extLst>
              <a:ext uri="{FF2B5EF4-FFF2-40B4-BE49-F238E27FC236}">
                <a16:creationId xmlns:a16="http://schemas.microsoft.com/office/drawing/2014/main" id="{72946FA8-AF4C-410D-B509-F3BEEE775779}"/>
              </a:ext>
            </a:extLst>
          </p:cNvPr>
          <p:cNvSpPr/>
          <p:nvPr/>
        </p:nvSpPr>
        <p:spPr>
          <a:xfrm>
            <a:off x="3352797" y="2653081"/>
            <a:ext cx="1000128" cy="6120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0" name="Rectangle 19">
            <a:extLst>
              <a:ext uri="{FF2B5EF4-FFF2-40B4-BE49-F238E27FC236}">
                <a16:creationId xmlns:a16="http://schemas.microsoft.com/office/drawing/2014/main" id="{49E5A6B6-F7D3-472C-BE16-3CA2E55E7CC0}"/>
              </a:ext>
            </a:extLst>
          </p:cNvPr>
          <p:cNvSpPr/>
          <p:nvPr/>
        </p:nvSpPr>
        <p:spPr>
          <a:xfrm>
            <a:off x="4321254" y="4630543"/>
            <a:ext cx="1117749" cy="6120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1" name="Rectangle 20">
            <a:extLst>
              <a:ext uri="{FF2B5EF4-FFF2-40B4-BE49-F238E27FC236}">
                <a16:creationId xmlns:a16="http://schemas.microsoft.com/office/drawing/2014/main" id="{35820ECE-A71D-43A4-A968-4FC10572E925}"/>
              </a:ext>
            </a:extLst>
          </p:cNvPr>
          <p:cNvSpPr/>
          <p:nvPr/>
        </p:nvSpPr>
        <p:spPr>
          <a:xfrm>
            <a:off x="4635415" y="1615834"/>
            <a:ext cx="828000" cy="612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2" name="Rectangle 21">
            <a:extLst>
              <a:ext uri="{FF2B5EF4-FFF2-40B4-BE49-F238E27FC236}">
                <a16:creationId xmlns:a16="http://schemas.microsoft.com/office/drawing/2014/main" id="{7A440B7A-FB66-4D0B-9A6A-4136C0C3318D}"/>
              </a:ext>
            </a:extLst>
          </p:cNvPr>
          <p:cNvSpPr/>
          <p:nvPr/>
        </p:nvSpPr>
        <p:spPr>
          <a:xfrm>
            <a:off x="4448172" y="2653081"/>
            <a:ext cx="1058700" cy="612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3" name="Rectangle 22">
            <a:extLst>
              <a:ext uri="{FF2B5EF4-FFF2-40B4-BE49-F238E27FC236}">
                <a16:creationId xmlns:a16="http://schemas.microsoft.com/office/drawing/2014/main" id="{34C121E9-DAF8-451C-946C-4DD3CB50C67F}"/>
              </a:ext>
            </a:extLst>
          </p:cNvPr>
          <p:cNvSpPr/>
          <p:nvPr/>
        </p:nvSpPr>
        <p:spPr>
          <a:xfrm>
            <a:off x="937012" y="3639500"/>
            <a:ext cx="1009652" cy="612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4" name="Rectangle 23">
            <a:extLst>
              <a:ext uri="{FF2B5EF4-FFF2-40B4-BE49-F238E27FC236}">
                <a16:creationId xmlns:a16="http://schemas.microsoft.com/office/drawing/2014/main" id="{8EDCDC91-D22A-46A2-8129-3118ECC56299}"/>
              </a:ext>
            </a:extLst>
          </p:cNvPr>
          <p:cNvSpPr/>
          <p:nvPr/>
        </p:nvSpPr>
        <p:spPr>
          <a:xfrm>
            <a:off x="5551914" y="1615834"/>
            <a:ext cx="828000" cy="612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5" name="Rectangle 24">
            <a:extLst>
              <a:ext uri="{FF2B5EF4-FFF2-40B4-BE49-F238E27FC236}">
                <a16:creationId xmlns:a16="http://schemas.microsoft.com/office/drawing/2014/main" id="{00285F69-25A2-4404-A953-E3D00E27D21C}"/>
              </a:ext>
            </a:extLst>
          </p:cNvPr>
          <p:cNvSpPr/>
          <p:nvPr/>
        </p:nvSpPr>
        <p:spPr>
          <a:xfrm>
            <a:off x="930348" y="2653081"/>
            <a:ext cx="1146103" cy="612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6" name="Rectangle 25">
            <a:extLst>
              <a:ext uri="{FF2B5EF4-FFF2-40B4-BE49-F238E27FC236}">
                <a16:creationId xmlns:a16="http://schemas.microsoft.com/office/drawing/2014/main" id="{18B4C275-E361-4027-98E8-392942F3FC40}"/>
              </a:ext>
            </a:extLst>
          </p:cNvPr>
          <p:cNvSpPr/>
          <p:nvPr/>
        </p:nvSpPr>
        <p:spPr>
          <a:xfrm>
            <a:off x="3267788" y="4578474"/>
            <a:ext cx="1006552" cy="612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3" name="TextBox 32">
            <a:extLst>
              <a:ext uri="{FF2B5EF4-FFF2-40B4-BE49-F238E27FC236}">
                <a16:creationId xmlns:a16="http://schemas.microsoft.com/office/drawing/2014/main" id="{CC6B3F58-2EA4-9D08-9683-DDF11DA5EB7A}"/>
              </a:ext>
            </a:extLst>
          </p:cNvPr>
          <p:cNvSpPr txBox="1"/>
          <p:nvPr/>
        </p:nvSpPr>
        <p:spPr>
          <a:xfrm>
            <a:off x="7316286" y="213518"/>
            <a:ext cx="3131353" cy="523220"/>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IMG. 3</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57916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0" y="0"/>
            <a:ext cx="12175121" cy="6858000"/>
          </a:xfrm>
          <a:prstGeom prst="rect">
            <a:avLst/>
          </a:prstGeom>
        </p:spPr>
      </p:pic>
      <p:sp>
        <p:nvSpPr>
          <p:cNvPr id="8" name="TextBox 7">
            <a:extLst>
              <a:ext uri="{FF2B5EF4-FFF2-40B4-BE49-F238E27FC236}">
                <a16:creationId xmlns:a16="http://schemas.microsoft.com/office/drawing/2014/main" id="{CC6B3F58-2EA4-9D08-9683-DDF11DA5EB7A}"/>
              </a:ext>
            </a:extLst>
          </p:cNvPr>
          <p:cNvSpPr txBox="1"/>
          <p:nvPr/>
        </p:nvSpPr>
        <p:spPr>
          <a:xfrm>
            <a:off x="710005" y="441064"/>
            <a:ext cx="7594899" cy="523220"/>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HOW TO DETECT IMAGE MANIPULATION </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7632950B-B060-AA9A-EDC4-546A07BCB3E4}"/>
              </a:ext>
            </a:extLst>
          </p:cNvPr>
          <p:cNvSpPr txBox="1"/>
          <p:nvPr/>
        </p:nvSpPr>
        <p:spPr>
          <a:xfrm>
            <a:off x="730325" y="1678193"/>
            <a:ext cx="9940066" cy="2308324"/>
          </a:xfrm>
          <a:prstGeom prst="rect">
            <a:avLst/>
          </a:prstGeom>
          <a:noFill/>
        </p:spPr>
        <p:txBody>
          <a:bodyPr wrap="square" rtlCol="0">
            <a:spAutoFit/>
          </a:bodyPr>
          <a:lstStyle/>
          <a:p>
            <a:r>
              <a:rPr lang="en-GB" dirty="0">
                <a:solidFill>
                  <a:srgbClr val="002060"/>
                </a:solidFill>
                <a:latin typeface="Roboto" panose="02000000000000000000" pitchFamily="2" charset="0"/>
                <a:ea typeface="Roboto" panose="02000000000000000000" pitchFamily="2" charset="0"/>
                <a:cs typeface="Roboto" panose="02000000000000000000" pitchFamily="2" charset="0"/>
              </a:rPr>
              <a:t>Visual inspection: looking for repeating patterns, irregularities, or inconsistencies in lighting and shadows</a:t>
            </a:r>
          </a:p>
          <a:p>
            <a:endParaRPr lang="en-GB"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hr-HR" dirty="0">
                <a:solidFill>
                  <a:srgbClr val="002060"/>
                </a:solidFill>
                <a:latin typeface="Roboto" panose="02000000000000000000" pitchFamily="2" charset="0"/>
                <a:ea typeface="Roboto" panose="02000000000000000000" pitchFamily="2" charset="0"/>
                <a:cs typeface="Roboto" panose="02000000000000000000" pitchFamily="2" charset="0"/>
              </a:rPr>
              <a:t>Software </a:t>
            </a:r>
            <a:r>
              <a:rPr lang="en-GB" dirty="0">
                <a:solidFill>
                  <a:srgbClr val="002060"/>
                </a:solidFill>
                <a:latin typeface="Roboto" panose="02000000000000000000" pitchFamily="2" charset="0"/>
                <a:ea typeface="Roboto" panose="02000000000000000000" pitchFamily="2" charset="0"/>
                <a:cs typeface="Roboto" panose="02000000000000000000" pitchFamily="2" charset="0"/>
              </a:rPr>
              <a:t>tools</a:t>
            </a:r>
            <a:r>
              <a:rPr lang="hr-HR"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GB" dirty="0">
                <a:solidFill>
                  <a:srgbClr val="002060"/>
                </a:solidFill>
                <a:latin typeface="Roboto" panose="02000000000000000000" pitchFamily="2" charset="0"/>
                <a:ea typeface="Roboto" panose="02000000000000000000" pitchFamily="2" charset="0"/>
                <a:cs typeface="Roboto" panose="02000000000000000000" pitchFamily="2" charset="0"/>
              </a:rPr>
              <a:t>programs like </a:t>
            </a:r>
            <a:r>
              <a:rPr lang="en-GB" dirty="0" err="1">
                <a:solidFill>
                  <a:srgbClr val="002060"/>
                </a:solidFill>
                <a:latin typeface="Roboto" panose="02000000000000000000" pitchFamily="2" charset="0"/>
                <a:ea typeface="Roboto" panose="02000000000000000000" pitchFamily="2" charset="0"/>
                <a:cs typeface="Roboto" panose="02000000000000000000" pitchFamily="2" charset="0"/>
              </a:rPr>
              <a:t>ImageJ</a:t>
            </a:r>
            <a:r>
              <a:rPr lang="en-GB" dirty="0">
                <a:solidFill>
                  <a:srgbClr val="002060"/>
                </a:solidFill>
                <a:latin typeface="Roboto" panose="02000000000000000000" pitchFamily="2" charset="0"/>
                <a:ea typeface="Roboto" panose="02000000000000000000" pitchFamily="2" charset="0"/>
                <a:cs typeface="Roboto" panose="02000000000000000000" pitchFamily="2" charset="0"/>
              </a:rPr>
              <a:t>, Forensically, </a:t>
            </a:r>
            <a:r>
              <a:rPr lang="en-GB" dirty="0" err="1">
                <a:solidFill>
                  <a:srgbClr val="002060"/>
                </a:solidFill>
                <a:latin typeface="Roboto" panose="02000000000000000000" pitchFamily="2" charset="0"/>
                <a:ea typeface="Roboto" panose="02000000000000000000" pitchFamily="2" charset="0"/>
                <a:cs typeface="Roboto" panose="02000000000000000000" pitchFamily="2" charset="0"/>
              </a:rPr>
              <a:t>FotoForensics</a:t>
            </a:r>
            <a:r>
              <a:rPr lang="en-GB" dirty="0">
                <a:solidFill>
                  <a:srgbClr val="002060"/>
                </a:solidFill>
                <a:latin typeface="Roboto" panose="02000000000000000000" pitchFamily="2" charset="0"/>
                <a:ea typeface="Roboto" panose="02000000000000000000" pitchFamily="2" charset="0"/>
                <a:cs typeface="Roboto" panose="02000000000000000000" pitchFamily="2" charset="0"/>
              </a:rPr>
              <a:t>, or Photoshop’s error level analysis</a:t>
            </a:r>
            <a:r>
              <a:rPr lang="en-GR" dirty="0">
                <a:solidFill>
                  <a:srgbClr val="002060"/>
                </a:solidFill>
                <a:latin typeface="Roboto" panose="02000000000000000000" pitchFamily="2" charset="0"/>
                <a:ea typeface="Roboto" panose="02000000000000000000" pitchFamily="2" charset="0"/>
                <a:cs typeface="Roboto" panose="02000000000000000000" pitchFamily="2" charset="0"/>
              </a:rPr>
              <a:t> </a:t>
            </a:r>
            <a:endParaRPr lang="en-GB" dirty="0">
              <a:solidFill>
                <a:srgbClr val="002060"/>
              </a:solidFill>
              <a:latin typeface="Roboto" panose="02000000000000000000" pitchFamily="2" charset="0"/>
              <a:ea typeface="Roboto" panose="02000000000000000000" pitchFamily="2" charset="0"/>
              <a:cs typeface="Roboto" panose="02000000000000000000" pitchFamily="2" charset="0"/>
            </a:endParaRPr>
          </a:p>
          <a:p>
            <a:endParaRPr lang="en-GB"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hr-HR" dirty="0">
                <a:solidFill>
                  <a:srgbClr val="002060"/>
                </a:solidFill>
                <a:latin typeface="Roboto" panose="02000000000000000000" pitchFamily="2" charset="0"/>
                <a:ea typeface="Roboto" panose="02000000000000000000" pitchFamily="2" charset="0"/>
                <a:cs typeface="Roboto" panose="02000000000000000000" pitchFamily="2" charset="0"/>
              </a:rPr>
              <a:t>Use </a:t>
            </a:r>
            <a:r>
              <a:rPr lang="en-GB" dirty="0">
                <a:solidFill>
                  <a:srgbClr val="002060"/>
                </a:solidFill>
                <a:latin typeface="Roboto" panose="02000000000000000000" pitchFamily="2" charset="0"/>
                <a:ea typeface="Roboto" panose="02000000000000000000" pitchFamily="2" charset="0"/>
                <a:cs typeface="Roboto" panose="02000000000000000000" pitchFamily="2" charset="0"/>
              </a:rPr>
              <a:t>AI-based detectors: Employ machine learning tools trained to spot tampering</a:t>
            </a:r>
          </a:p>
        </p:txBody>
      </p:sp>
    </p:spTree>
    <p:extLst>
      <p:ext uri="{BB962C8B-B14F-4D97-AF65-F5344CB8AC3E}">
        <p14:creationId xmlns:p14="http://schemas.microsoft.com/office/powerpoint/2010/main" val="2624353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sp>
        <p:nvSpPr>
          <p:cNvPr id="8" name="TextBox 7">
            <a:extLst>
              <a:ext uri="{FF2B5EF4-FFF2-40B4-BE49-F238E27FC236}">
                <a16:creationId xmlns:a16="http://schemas.microsoft.com/office/drawing/2014/main" id="{CC6B3F58-2EA4-9D08-9683-DDF11DA5EB7A}"/>
              </a:ext>
            </a:extLst>
          </p:cNvPr>
          <p:cNvSpPr txBox="1"/>
          <p:nvPr/>
        </p:nvSpPr>
        <p:spPr>
          <a:xfrm>
            <a:off x="710005" y="441064"/>
            <a:ext cx="7594899" cy="954107"/>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HOW TO DETECT IMAGE MANIPULATION </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a:p>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7632950B-B060-AA9A-EDC4-546A07BCB3E4}"/>
              </a:ext>
            </a:extLst>
          </p:cNvPr>
          <p:cNvSpPr txBox="1"/>
          <p:nvPr/>
        </p:nvSpPr>
        <p:spPr>
          <a:xfrm>
            <a:off x="710005" y="1678193"/>
            <a:ext cx="9907195" cy="3970318"/>
          </a:xfrm>
          <a:prstGeom prst="rect">
            <a:avLst/>
          </a:prstGeom>
          <a:noFill/>
        </p:spPr>
        <p:txBody>
          <a:bodyPr wrap="square" rtlCol="0">
            <a:spAutoFit/>
          </a:bodyPr>
          <a:lstStyle/>
          <a:p>
            <a:r>
              <a:rPr lang="en-GB" u="sng" dirty="0">
                <a:solidFill>
                  <a:srgbClr val="002060"/>
                </a:solidFill>
                <a:latin typeface="Roboto" panose="02000000000000000000" pitchFamily="2" charset="0"/>
                <a:ea typeface="Roboto" panose="02000000000000000000" pitchFamily="2" charset="0"/>
                <a:cs typeface="Roboto" panose="02000000000000000000" pitchFamily="2" charset="0"/>
              </a:rPr>
              <a:t>Image forensics tools</a:t>
            </a:r>
          </a:p>
          <a:p>
            <a:endParaRPr lang="en-GB"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These tools help verify image authenticity by analyzing pixel-level data, metadata, and inconsistencies introduced during editing.</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A common technique includes Error Level Analysis (ELA):</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Detects differences in compression levels across an image.</a:t>
            </a: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Unedited areas usually have consistent error levels; manipulated parts often show different error patterns.</a:t>
            </a: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Useful for spotting copy-paste edits, cloned regions, or inserted objects.</a:t>
            </a: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Best used on JPEG images, since it relies on compression artifacts.</a:t>
            </a: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 </a:t>
            </a:r>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816480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pic>
        <p:nvPicPr>
          <p:cNvPr id="4" name="Picture 3"/>
          <p:cNvPicPr>
            <a:picLocks noChangeAspect="1"/>
          </p:cNvPicPr>
          <p:nvPr/>
        </p:nvPicPr>
        <p:blipFill rotWithShape="1">
          <a:blip r:embed="rId4"/>
          <a:srcRect l="1489" r="5600"/>
          <a:stretch/>
        </p:blipFill>
        <p:spPr>
          <a:xfrm>
            <a:off x="6108700" y="2390263"/>
            <a:ext cx="5069840" cy="3955508"/>
          </a:xfrm>
          <a:prstGeom prst="rect">
            <a:avLst/>
          </a:prstGeom>
        </p:spPr>
      </p:pic>
      <p:pic>
        <p:nvPicPr>
          <p:cNvPr id="5" name="Picture 4"/>
          <p:cNvPicPr>
            <a:picLocks noChangeAspect="1"/>
          </p:cNvPicPr>
          <p:nvPr/>
        </p:nvPicPr>
        <p:blipFill rotWithShape="1">
          <a:blip r:embed="rId5"/>
          <a:srcRect l="16796" r="2625"/>
          <a:stretch/>
        </p:blipFill>
        <p:spPr>
          <a:xfrm>
            <a:off x="944880" y="2390263"/>
            <a:ext cx="4988560" cy="3932927"/>
          </a:xfrm>
          <a:prstGeom prst="rect">
            <a:avLst/>
          </a:prstGeom>
        </p:spPr>
      </p:pic>
      <p:sp>
        <p:nvSpPr>
          <p:cNvPr id="7" name="TextBox 6">
            <a:extLst>
              <a:ext uri="{FF2B5EF4-FFF2-40B4-BE49-F238E27FC236}">
                <a16:creationId xmlns:a16="http://schemas.microsoft.com/office/drawing/2014/main" id="{7632950B-B060-AA9A-EDC4-546A07BCB3E4}"/>
              </a:ext>
            </a:extLst>
          </p:cNvPr>
          <p:cNvSpPr txBox="1"/>
          <p:nvPr/>
        </p:nvSpPr>
        <p:spPr>
          <a:xfrm>
            <a:off x="1858682" y="1851665"/>
            <a:ext cx="3160955" cy="377620"/>
          </a:xfrm>
          <a:prstGeom prst="rect">
            <a:avLst/>
          </a:prstGeom>
          <a:noFill/>
        </p:spPr>
        <p:txBody>
          <a:bodyPr wrap="square" rtlCol="0">
            <a:spAutoFit/>
          </a:bodyPr>
          <a:lstStyle/>
          <a:p>
            <a:pPr algn="ct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Image</a:t>
            </a:r>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7632950B-B060-AA9A-EDC4-546A07BCB3E4}"/>
              </a:ext>
            </a:extLst>
          </p:cNvPr>
          <p:cNvSpPr txBox="1"/>
          <p:nvPr/>
        </p:nvSpPr>
        <p:spPr>
          <a:xfrm>
            <a:off x="8015045" y="1878034"/>
            <a:ext cx="3163495" cy="369332"/>
          </a:xfrm>
          <a:prstGeom prst="rect">
            <a:avLst/>
          </a:prstGeom>
          <a:noFill/>
        </p:spPr>
        <p:txBody>
          <a:bodyPr wrap="square" rtlCol="0">
            <a:spAutoFit/>
          </a:bodyPr>
          <a:lstStyle/>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ELA result</a:t>
            </a:r>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CC6B3F58-2EA4-9D08-9683-DDF11DA5EB7A}"/>
              </a:ext>
            </a:extLst>
          </p:cNvPr>
          <p:cNvSpPr txBox="1"/>
          <p:nvPr/>
        </p:nvSpPr>
        <p:spPr>
          <a:xfrm>
            <a:off x="710005" y="441064"/>
            <a:ext cx="7594899" cy="954107"/>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HOW TO DETECT IMAGE MANIPULATION </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a:p>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0" name="Rectangle 9"/>
          <p:cNvSpPr/>
          <p:nvPr/>
        </p:nvSpPr>
        <p:spPr>
          <a:xfrm>
            <a:off x="8676414" y="6345771"/>
            <a:ext cx="2673104" cy="369332"/>
          </a:xfrm>
          <a:prstGeom prst="rect">
            <a:avLst/>
          </a:prstGeom>
        </p:spPr>
        <p:txBody>
          <a:bodyPr wrap="none">
            <a:spAutoFit/>
          </a:bodyPr>
          <a:lstStyle/>
          <a:p>
            <a:r>
              <a:rPr lang="hr-HR" dirty="0">
                <a:solidFill>
                  <a:schemeClr val="bg1">
                    <a:lumMod val="65000"/>
                  </a:schemeClr>
                </a:solidFill>
              </a:rPr>
              <a:t>https://fotoforensics.com/</a:t>
            </a:r>
          </a:p>
        </p:txBody>
      </p:sp>
    </p:spTree>
    <p:extLst>
      <p:ext uri="{BB962C8B-B14F-4D97-AF65-F5344CB8AC3E}">
        <p14:creationId xmlns:p14="http://schemas.microsoft.com/office/powerpoint/2010/main" val="241480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sp>
        <p:nvSpPr>
          <p:cNvPr id="8" name="TextBox 7">
            <a:extLst>
              <a:ext uri="{FF2B5EF4-FFF2-40B4-BE49-F238E27FC236}">
                <a16:creationId xmlns:a16="http://schemas.microsoft.com/office/drawing/2014/main" id="{CC6B3F58-2EA4-9D08-9683-DDF11DA5EB7A}"/>
              </a:ext>
            </a:extLst>
          </p:cNvPr>
          <p:cNvSpPr txBox="1"/>
          <p:nvPr/>
        </p:nvSpPr>
        <p:spPr>
          <a:xfrm>
            <a:off x="710005" y="441064"/>
            <a:ext cx="7594899" cy="954107"/>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HOW TO DETECT IMAGE MANIPULATION </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a:p>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7632950B-B060-AA9A-EDC4-546A07BCB3E4}"/>
              </a:ext>
            </a:extLst>
          </p:cNvPr>
          <p:cNvSpPr txBox="1"/>
          <p:nvPr/>
        </p:nvSpPr>
        <p:spPr>
          <a:xfrm>
            <a:off x="710006" y="1678193"/>
            <a:ext cx="6095230" cy="3416320"/>
          </a:xfrm>
          <a:prstGeom prst="rect">
            <a:avLst/>
          </a:prstGeom>
          <a:noFill/>
        </p:spPr>
        <p:txBody>
          <a:bodyPr wrap="square" rtlCol="0">
            <a:spAutoFit/>
          </a:bodyPr>
          <a:lstStyle/>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Clone detection:</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The clone detector highlights similar regions within an image. </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Regions that are similar are marked in blue and connected with a red line.</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This can be a good indicator that a picture has been manipulated, however the tool is not yet very refined.</a:t>
            </a:r>
          </a:p>
          <a:p>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5" name="Slika 8">
            <a:extLst>
              <a:ext uri="{FF2B5EF4-FFF2-40B4-BE49-F238E27FC236}">
                <a16:creationId xmlns:a16="http://schemas.microsoft.com/office/drawing/2014/main" id="{D3167DE1-31CC-48D0-B6B5-17E2958842B7}"/>
              </a:ext>
            </a:extLst>
          </p:cNvPr>
          <p:cNvPicPr>
            <a:picLocks noChangeAspect="1"/>
          </p:cNvPicPr>
          <p:nvPr/>
        </p:nvPicPr>
        <p:blipFill rotWithShape="1">
          <a:blip r:embed="rId4">
            <a:extLst>
              <a:ext uri="{28A0092B-C50C-407E-A947-70E740481C1C}">
                <a14:useLocalDpi xmlns:a14="http://schemas.microsoft.com/office/drawing/2010/main" val="0"/>
              </a:ext>
            </a:extLst>
          </a:blip>
          <a:srcRect l="3605" t="4939" r="5262" b="4939"/>
          <a:stretch/>
        </p:blipFill>
        <p:spPr>
          <a:xfrm>
            <a:off x="6925936" y="2042160"/>
            <a:ext cx="4800999" cy="2774312"/>
          </a:xfrm>
          <a:prstGeom prst="rect">
            <a:avLst/>
          </a:prstGeom>
        </p:spPr>
      </p:pic>
      <p:sp>
        <p:nvSpPr>
          <p:cNvPr id="2" name="Rectangle 1"/>
          <p:cNvSpPr/>
          <p:nvPr/>
        </p:nvSpPr>
        <p:spPr>
          <a:xfrm>
            <a:off x="6903170" y="4825414"/>
            <a:ext cx="4999574" cy="646331"/>
          </a:xfrm>
          <a:prstGeom prst="rect">
            <a:avLst/>
          </a:prstGeom>
        </p:spPr>
        <p:txBody>
          <a:bodyPr wrap="none">
            <a:spAutoFit/>
          </a:bodyPr>
          <a:lstStyle/>
          <a:p>
            <a:r>
              <a:rPr lang="hr-HR" dirty="0">
                <a:solidFill>
                  <a:schemeClr val="bg1">
                    <a:lumMod val="65000"/>
                  </a:schemeClr>
                </a:solidFill>
                <a:hlinkClick r:id="rId5"/>
              </a:rPr>
              <a:t>https://29a.ch/photo-forensics/#forensic-magnifier</a:t>
            </a:r>
            <a:endParaRPr lang="en-GB" dirty="0">
              <a:solidFill>
                <a:schemeClr val="bg1">
                  <a:lumMod val="65000"/>
                </a:schemeClr>
              </a:solidFill>
            </a:endParaRPr>
          </a:p>
          <a:p>
            <a:endParaRPr lang="hr-HR" dirty="0"/>
          </a:p>
        </p:txBody>
      </p:sp>
    </p:spTree>
    <p:extLst>
      <p:ext uri="{BB962C8B-B14F-4D97-AF65-F5344CB8AC3E}">
        <p14:creationId xmlns:p14="http://schemas.microsoft.com/office/powerpoint/2010/main" val="3823511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sp>
        <p:nvSpPr>
          <p:cNvPr id="9" name="TextBox 8">
            <a:extLst>
              <a:ext uri="{FF2B5EF4-FFF2-40B4-BE49-F238E27FC236}">
                <a16:creationId xmlns:a16="http://schemas.microsoft.com/office/drawing/2014/main" id="{7632950B-B060-AA9A-EDC4-546A07BCB3E4}"/>
              </a:ext>
            </a:extLst>
          </p:cNvPr>
          <p:cNvSpPr txBox="1"/>
          <p:nvPr/>
        </p:nvSpPr>
        <p:spPr>
          <a:xfrm>
            <a:off x="710004" y="1678193"/>
            <a:ext cx="10648875" cy="4801314"/>
          </a:xfrm>
          <a:prstGeom prst="rect">
            <a:avLst/>
          </a:prstGeom>
          <a:noFill/>
        </p:spPr>
        <p:txBody>
          <a:bodyPr wrap="square" rtlCol="0">
            <a:spAutoFit/>
          </a:bodyPr>
          <a:lstStyle/>
          <a:p>
            <a:r>
              <a:rPr lang="en-GB" u="sng" dirty="0">
                <a:solidFill>
                  <a:srgbClr val="002060"/>
                </a:solidFill>
                <a:latin typeface="Roboto" panose="02000000000000000000" pitchFamily="2" charset="0"/>
                <a:ea typeface="Roboto" panose="02000000000000000000" pitchFamily="2" charset="0"/>
                <a:cs typeface="Roboto" panose="02000000000000000000" pitchFamily="2" charset="0"/>
              </a:rPr>
              <a:t>Limitations of traditional photo forensics tools:</a:t>
            </a:r>
          </a:p>
          <a:p>
            <a:endParaRPr lang="en-GB" dirty="0">
              <a:solidFill>
                <a:srgbClr val="002060"/>
              </a:solidFill>
              <a:latin typeface="Roboto" panose="02000000000000000000" pitchFamily="2" charset="0"/>
              <a:ea typeface="Roboto" panose="02000000000000000000" pitchFamily="2" charset="0"/>
              <a:cs typeface="Roboto" panose="02000000000000000000" pitchFamily="2" charset="0"/>
            </a:endParaRP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Many tools (like ELA) only work on JPEG images—not ideal for other formats.</a:t>
            </a:r>
          </a:p>
          <a:p>
            <a:pPr marL="285750" indent="-285750">
              <a:buFont typeface="Arial" panose="020B0604020202020204" pitchFamily="34" charset="0"/>
              <a:buChar char="•"/>
            </a:pPr>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Requires trained eyes to interpret artifacts—subjective and prone to human error.</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Can't detect AI-generated content, such as synthetic images or </a:t>
            </a:r>
            <a:r>
              <a:rPr lang="en-US" dirty="0" err="1">
                <a:solidFill>
                  <a:srgbClr val="002060"/>
                </a:solidFill>
                <a:latin typeface="Roboto" panose="02000000000000000000" pitchFamily="2" charset="0"/>
                <a:ea typeface="Roboto" panose="02000000000000000000" pitchFamily="2" charset="0"/>
                <a:cs typeface="Roboto" panose="02000000000000000000" pitchFamily="2" charset="0"/>
              </a:rPr>
              <a:t>deepfakes</a:t>
            </a: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a:t>
            </a:r>
          </a:p>
          <a:p>
            <a:pPr marL="285750" indent="-285750">
              <a:buFont typeface="Arial" panose="020B0604020202020204" pitchFamily="34" charset="0"/>
              <a:buChar char="•"/>
            </a:pPr>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Without access to the original file, it’s hard to confirm what’s been altered.</a:t>
            </a:r>
          </a:p>
          <a:p>
            <a:pPr marL="285750" indent="-285750">
              <a:buFont typeface="Arial" panose="020B0604020202020204" pitchFamily="34" charset="0"/>
              <a:buChar char="•"/>
            </a:pPr>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Time-consuming, especially for large datasets or subtle edits.</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CC6B3F58-2EA4-9D08-9683-DDF11DA5EB7A}"/>
              </a:ext>
            </a:extLst>
          </p:cNvPr>
          <p:cNvSpPr txBox="1"/>
          <p:nvPr/>
        </p:nvSpPr>
        <p:spPr>
          <a:xfrm>
            <a:off x="710005" y="441064"/>
            <a:ext cx="7594899" cy="954107"/>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HOW TO DETECT IMAGE MANIPULATION </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a:p>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096181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sp>
        <p:nvSpPr>
          <p:cNvPr id="8" name="TextBox 7">
            <a:extLst>
              <a:ext uri="{FF2B5EF4-FFF2-40B4-BE49-F238E27FC236}">
                <a16:creationId xmlns:a16="http://schemas.microsoft.com/office/drawing/2014/main" id="{CC6B3F58-2EA4-9D08-9683-DDF11DA5EB7A}"/>
              </a:ext>
            </a:extLst>
          </p:cNvPr>
          <p:cNvSpPr txBox="1"/>
          <p:nvPr/>
        </p:nvSpPr>
        <p:spPr>
          <a:xfrm>
            <a:off x="710005" y="441064"/>
            <a:ext cx="7594899" cy="523220"/>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CHALLENGE 2</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7632950B-B060-AA9A-EDC4-546A07BCB3E4}"/>
              </a:ext>
            </a:extLst>
          </p:cNvPr>
          <p:cNvSpPr txBox="1"/>
          <p:nvPr/>
        </p:nvSpPr>
        <p:spPr>
          <a:xfrm>
            <a:off x="710005" y="1678193"/>
            <a:ext cx="9940066" cy="646331"/>
          </a:xfrm>
          <a:prstGeom prst="rect">
            <a:avLst/>
          </a:prstGeom>
          <a:noFill/>
        </p:spPr>
        <p:txBody>
          <a:bodyPr wrap="square" rtlCol="0">
            <a:spAutoFit/>
          </a:bodyPr>
          <a:lstStyle/>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CAN YOU SPOT WHO IS REAL AND WHO WAS CREATED BY AI?</a:t>
            </a:r>
          </a:p>
          <a:p>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329809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71120"/>
            <a:ext cx="12175121" cy="6858000"/>
          </a:xfrm>
          <a:prstGeom prst="rect">
            <a:avLst/>
          </a:prstGeom>
        </p:spPr>
      </p:pic>
      <p:sp>
        <p:nvSpPr>
          <p:cNvPr id="8" name="TextBox 7">
            <a:extLst>
              <a:ext uri="{FF2B5EF4-FFF2-40B4-BE49-F238E27FC236}">
                <a16:creationId xmlns:a16="http://schemas.microsoft.com/office/drawing/2014/main" id="{CC6B3F58-2EA4-9D08-9683-DDF11DA5EB7A}"/>
              </a:ext>
            </a:extLst>
          </p:cNvPr>
          <p:cNvSpPr txBox="1"/>
          <p:nvPr/>
        </p:nvSpPr>
        <p:spPr>
          <a:xfrm>
            <a:off x="710005" y="369944"/>
            <a:ext cx="7594899" cy="954107"/>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CAN YOU SPOT DIGITAL IMAGE MANIPULATION?</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7632950B-B060-AA9A-EDC4-546A07BCB3E4}"/>
              </a:ext>
            </a:extLst>
          </p:cNvPr>
          <p:cNvSpPr txBox="1"/>
          <p:nvPr/>
        </p:nvSpPr>
        <p:spPr>
          <a:xfrm>
            <a:off x="710005" y="1678193"/>
            <a:ext cx="9940066" cy="646331"/>
          </a:xfrm>
          <a:prstGeom prst="rect">
            <a:avLst/>
          </a:prstGeom>
          <a:noFill/>
        </p:spPr>
        <p:txBody>
          <a:bodyPr wrap="square" rtlCol="0">
            <a:spAutoFit/>
          </a:bodyPr>
          <a:lstStyle/>
          <a:p>
            <a:r>
              <a:rPr lang="en-GB" dirty="0">
                <a:solidFill>
                  <a:srgbClr val="002060"/>
                </a:solidFill>
                <a:latin typeface="Roboto" panose="02000000000000000000" pitchFamily="2" charset="0"/>
                <a:ea typeface="Roboto" panose="02000000000000000000" pitchFamily="2" charset="0"/>
                <a:cs typeface="Roboto" panose="02000000000000000000" pitchFamily="2" charset="0"/>
              </a:rPr>
              <a:t>HINT: </a:t>
            </a: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Look closely at lanes 2 and 3 — do the bands look suspiciously similar?</a:t>
            </a:r>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5" name="Picture 4">
            <a:extLst>
              <a:ext uri="{FF2B5EF4-FFF2-40B4-BE49-F238E27FC236}">
                <a16:creationId xmlns:a16="http://schemas.microsoft.com/office/drawing/2014/main" id="{B1D09EF5-DC3C-42EB-A55F-1652B8CE2AC9}"/>
              </a:ext>
            </a:extLst>
          </p:cNvPr>
          <p:cNvPicPr>
            <a:picLocks noChangeAspect="1"/>
          </p:cNvPicPr>
          <p:nvPr/>
        </p:nvPicPr>
        <p:blipFill rotWithShape="1">
          <a:blip r:embed="rId4"/>
          <a:srcRect r="21155" b="42441"/>
          <a:stretch/>
        </p:blipFill>
        <p:spPr>
          <a:xfrm>
            <a:off x="2985170" y="2472842"/>
            <a:ext cx="7664901" cy="3497845"/>
          </a:xfrm>
          <a:prstGeom prst="rect">
            <a:avLst/>
          </a:prstGeom>
        </p:spPr>
      </p:pic>
    </p:spTree>
    <p:extLst>
      <p:ext uri="{BB962C8B-B14F-4D97-AF65-F5344CB8AC3E}">
        <p14:creationId xmlns:p14="http://schemas.microsoft.com/office/powerpoint/2010/main" val="340013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0" y="19092"/>
            <a:ext cx="12175121" cy="6858000"/>
          </a:xfrm>
          <a:prstGeom prst="rect">
            <a:avLst/>
          </a:prstGeom>
        </p:spPr>
      </p:pic>
      <p:sp>
        <p:nvSpPr>
          <p:cNvPr id="9" name="TextBox 8">
            <a:extLst>
              <a:ext uri="{FF2B5EF4-FFF2-40B4-BE49-F238E27FC236}">
                <a16:creationId xmlns:a16="http://schemas.microsoft.com/office/drawing/2014/main" id="{7632950B-B060-AA9A-EDC4-546A07BCB3E4}"/>
              </a:ext>
            </a:extLst>
          </p:cNvPr>
          <p:cNvSpPr txBox="1"/>
          <p:nvPr/>
        </p:nvSpPr>
        <p:spPr>
          <a:xfrm>
            <a:off x="1627217" y="3095749"/>
            <a:ext cx="1779195" cy="369332"/>
          </a:xfrm>
          <a:prstGeom prst="rect">
            <a:avLst/>
          </a:prstGeom>
          <a:noFill/>
        </p:spPr>
        <p:txBody>
          <a:bodyPr wrap="square" rtlCol="0">
            <a:spAutoFit/>
          </a:bodyPr>
          <a:lstStyle/>
          <a:p>
            <a:r>
              <a:rPr lang="en-GB" dirty="0">
                <a:solidFill>
                  <a:srgbClr val="002060"/>
                </a:solidFill>
                <a:latin typeface="Roboto" panose="02000000000000000000" pitchFamily="2" charset="0"/>
                <a:ea typeface="Roboto" panose="02000000000000000000" pitchFamily="2" charset="0"/>
                <a:cs typeface="Roboto" panose="02000000000000000000" pitchFamily="2" charset="0"/>
              </a:rPr>
              <a:t>1</a:t>
            </a:r>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1026" name="Picture 2" descr="https://thispersondoesnotexist.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665" y="384852"/>
            <a:ext cx="2700295" cy="27002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hispersondoesnotexist.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811" y="3680807"/>
            <a:ext cx="2658123" cy="26581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hispersondoesnotexist.com/"/>
          <p:cNvPicPr>
            <a:picLocks noChangeAspect="1" noChangeArrowheads="1"/>
          </p:cNvPicPr>
          <p:nvPr/>
        </p:nvPicPr>
        <p:blipFill rotWithShape="1">
          <a:blip r:embed="rId6">
            <a:extLst>
              <a:ext uri="{28A0092B-C50C-407E-A947-70E740481C1C}">
                <a14:useLocalDpi xmlns:a14="http://schemas.microsoft.com/office/drawing/2010/main" val="0"/>
              </a:ext>
            </a:extLst>
          </a:blip>
          <a:srcRect r="10444" b="10319"/>
          <a:stretch/>
        </p:blipFill>
        <p:spPr bwMode="auto">
          <a:xfrm>
            <a:off x="3556281" y="404248"/>
            <a:ext cx="2707095" cy="27108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7"/>
          <a:srcRect l="4605"/>
          <a:stretch/>
        </p:blipFill>
        <p:spPr>
          <a:xfrm>
            <a:off x="6703793" y="400002"/>
            <a:ext cx="2794410" cy="2719387"/>
          </a:xfrm>
          <a:prstGeom prst="rect">
            <a:avLst/>
          </a:prstGeom>
        </p:spPr>
      </p:pic>
      <p:pic>
        <p:nvPicPr>
          <p:cNvPr id="3" name="Picture 2"/>
          <p:cNvPicPr>
            <a:picLocks noChangeAspect="1"/>
          </p:cNvPicPr>
          <p:nvPr/>
        </p:nvPicPr>
        <p:blipFill>
          <a:blip r:embed="rId8"/>
          <a:stretch>
            <a:fillRect/>
          </a:stretch>
        </p:blipFill>
        <p:spPr>
          <a:xfrm>
            <a:off x="3591840" y="3690336"/>
            <a:ext cx="2635975" cy="2667096"/>
          </a:xfrm>
          <a:prstGeom prst="rect">
            <a:avLst/>
          </a:prstGeom>
        </p:spPr>
      </p:pic>
      <p:pic>
        <p:nvPicPr>
          <p:cNvPr id="4" name="Picture 3"/>
          <p:cNvPicPr>
            <a:picLocks noChangeAspect="1"/>
          </p:cNvPicPr>
          <p:nvPr/>
        </p:nvPicPr>
        <p:blipFill>
          <a:blip r:embed="rId9"/>
          <a:stretch>
            <a:fillRect/>
          </a:stretch>
        </p:blipFill>
        <p:spPr>
          <a:xfrm>
            <a:off x="6930017" y="3644899"/>
            <a:ext cx="2539259" cy="2712533"/>
          </a:xfrm>
          <a:prstGeom prst="rect">
            <a:avLst/>
          </a:prstGeom>
        </p:spPr>
      </p:pic>
      <p:sp>
        <p:nvSpPr>
          <p:cNvPr id="16" name="TextBox 15">
            <a:extLst>
              <a:ext uri="{FF2B5EF4-FFF2-40B4-BE49-F238E27FC236}">
                <a16:creationId xmlns:a16="http://schemas.microsoft.com/office/drawing/2014/main" id="{7632950B-B060-AA9A-EDC4-546A07BCB3E4}"/>
              </a:ext>
            </a:extLst>
          </p:cNvPr>
          <p:cNvSpPr txBox="1"/>
          <p:nvPr/>
        </p:nvSpPr>
        <p:spPr>
          <a:xfrm>
            <a:off x="1627217" y="6340388"/>
            <a:ext cx="658783" cy="379934"/>
          </a:xfrm>
          <a:prstGeom prst="rect">
            <a:avLst/>
          </a:prstGeom>
          <a:noFill/>
        </p:spPr>
        <p:txBody>
          <a:bodyPr wrap="square" rtlCol="0">
            <a:spAutoFit/>
          </a:bodyPr>
          <a:lstStyle/>
          <a:p>
            <a:r>
              <a:rPr lang="en-GB" dirty="0">
                <a:solidFill>
                  <a:schemeClr val="bg1"/>
                </a:solidFill>
                <a:latin typeface="Roboto" panose="02000000000000000000" pitchFamily="2" charset="0"/>
                <a:ea typeface="Roboto" panose="02000000000000000000" pitchFamily="2" charset="0"/>
                <a:cs typeface="Roboto" panose="02000000000000000000" pitchFamily="2" charset="0"/>
              </a:rPr>
              <a:t>4</a:t>
            </a:r>
            <a:endParaRPr lang="en-GR"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7" name="TextBox 16">
            <a:extLst>
              <a:ext uri="{FF2B5EF4-FFF2-40B4-BE49-F238E27FC236}">
                <a16:creationId xmlns:a16="http://schemas.microsoft.com/office/drawing/2014/main" id="{7632950B-B060-AA9A-EDC4-546A07BCB3E4}"/>
              </a:ext>
            </a:extLst>
          </p:cNvPr>
          <p:cNvSpPr txBox="1"/>
          <p:nvPr/>
        </p:nvSpPr>
        <p:spPr>
          <a:xfrm>
            <a:off x="8137957" y="6350990"/>
            <a:ext cx="620693" cy="369332"/>
          </a:xfrm>
          <a:prstGeom prst="rect">
            <a:avLst/>
          </a:prstGeom>
          <a:noFill/>
        </p:spPr>
        <p:txBody>
          <a:bodyPr wrap="square" rtlCol="0">
            <a:spAutoFit/>
          </a:bodyPr>
          <a:lstStyle/>
          <a:p>
            <a:r>
              <a:rPr lang="en-GB" dirty="0">
                <a:solidFill>
                  <a:srgbClr val="002060"/>
                </a:solidFill>
                <a:latin typeface="Roboto" panose="02000000000000000000" pitchFamily="2" charset="0"/>
                <a:ea typeface="Roboto" panose="02000000000000000000" pitchFamily="2" charset="0"/>
                <a:cs typeface="Roboto" panose="02000000000000000000" pitchFamily="2" charset="0"/>
              </a:rPr>
              <a:t>6</a:t>
            </a:r>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8" name="TextBox 17">
            <a:extLst>
              <a:ext uri="{FF2B5EF4-FFF2-40B4-BE49-F238E27FC236}">
                <a16:creationId xmlns:a16="http://schemas.microsoft.com/office/drawing/2014/main" id="{7632950B-B060-AA9A-EDC4-546A07BCB3E4}"/>
              </a:ext>
            </a:extLst>
          </p:cNvPr>
          <p:cNvSpPr txBox="1"/>
          <p:nvPr/>
        </p:nvSpPr>
        <p:spPr>
          <a:xfrm>
            <a:off x="4747115" y="6357432"/>
            <a:ext cx="486063" cy="369332"/>
          </a:xfrm>
          <a:prstGeom prst="rect">
            <a:avLst/>
          </a:prstGeom>
          <a:noFill/>
        </p:spPr>
        <p:txBody>
          <a:bodyPr wrap="square" rtlCol="0">
            <a:spAutoFit/>
          </a:bodyPr>
          <a:lstStyle/>
          <a:p>
            <a:r>
              <a:rPr lang="en-GB" dirty="0">
                <a:solidFill>
                  <a:srgbClr val="002060"/>
                </a:solidFill>
                <a:latin typeface="Roboto" panose="02000000000000000000" pitchFamily="2" charset="0"/>
                <a:ea typeface="Roboto" panose="02000000000000000000" pitchFamily="2" charset="0"/>
                <a:cs typeface="Roboto" panose="02000000000000000000" pitchFamily="2" charset="0"/>
              </a:rPr>
              <a:t>5</a:t>
            </a:r>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9" name="TextBox 18">
            <a:extLst>
              <a:ext uri="{FF2B5EF4-FFF2-40B4-BE49-F238E27FC236}">
                <a16:creationId xmlns:a16="http://schemas.microsoft.com/office/drawing/2014/main" id="{7632950B-B060-AA9A-EDC4-546A07BCB3E4}"/>
              </a:ext>
            </a:extLst>
          </p:cNvPr>
          <p:cNvSpPr txBox="1"/>
          <p:nvPr/>
        </p:nvSpPr>
        <p:spPr>
          <a:xfrm>
            <a:off x="7950989" y="3069140"/>
            <a:ext cx="497314" cy="369332"/>
          </a:xfrm>
          <a:prstGeom prst="rect">
            <a:avLst/>
          </a:prstGeom>
          <a:noFill/>
        </p:spPr>
        <p:txBody>
          <a:bodyPr wrap="square" rtlCol="0">
            <a:spAutoFit/>
          </a:bodyPr>
          <a:lstStyle/>
          <a:p>
            <a:r>
              <a:rPr lang="en-GB" dirty="0">
                <a:solidFill>
                  <a:srgbClr val="002060"/>
                </a:solidFill>
                <a:latin typeface="Roboto" panose="02000000000000000000" pitchFamily="2" charset="0"/>
                <a:ea typeface="Roboto" panose="02000000000000000000" pitchFamily="2" charset="0"/>
                <a:cs typeface="Roboto" panose="02000000000000000000" pitchFamily="2" charset="0"/>
              </a:rPr>
              <a:t>3</a:t>
            </a:r>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20" name="TextBox 19">
            <a:extLst>
              <a:ext uri="{FF2B5EF4-FFF2-40B4-BE49-F238E27FC236}">
                <a16:creationId xmlns:a16="http://schemas.microsoft.com/office/drawing/2014/main" id="{7632950B-B060-AA9A-EDC4-546A07BCB3E4}"/>
              </a:ext>
            </a:extLst>
          </p:cNvPr>
          <p:cNvSpPr txBox="1"/>
          <p:nvPr/>
        </p:nvSpPr>
        <p:spPr>
          <a:xfrm>
            <a:off x="4881040" y="3095749"/>
            <a:ext cx="462877" cy="369332"/>
          </a:xfrm>
          <a:prstGeom prst="rect">
            <a:avLst/>
          </a:prstGeom>
          <a:noFill/>
        </p:spPr>
        <p:txBody>
          <a:bodyPr wrap="square" rtlCol="0">
            <a:spAutoFit/>
          </a:bodyPr>
          <a:lstStyle/>
          <a:p>
            <a:r>
              <a:rPr lang="en-GB" dirty="0">
                <a:solidFill>
                  <a:srgbClr val="002060"/>
                </a:solidFill>
                <a:latin typeface="Roboto" panose="02000000000000000000" pitchFamily="2" charset="0"/>
                <a:ea typeface="Roboto" panose="02000000000000000000" pitchFamily="2" charset="0"/>
                <a:cs typeface="Roboto" panose="02000000000000000000" pitchFamily="2" charset="0"/>
              </a:rPr>
              <a:t>2</a:t>
            </a:r>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353885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0" y="0"/>
            <a:ext cx="12175121" cy="6858000"/>
          </a:xfrm>
          <a:prstGeom prst="rect">
            <a:avLst/>
          </a:prstGeom>
        </p:spPr>
      </p:pic>
      <p:sp>
        <p:nvSpPr>
          <p:cNvPr id="8" name="TextBox 7">
            <a:extLst>
              <a:ext uri="{FF2B5EF4-FFF2-40B4-BE49-F238E27FC236}">
                <a16:creationId xmlns:a16="http://schemas.microsoft.com/office/drawing/2014/main" id="{CC6B3F58-2EA4-9D08-9683-DDF11DA5EB7A}"/>
              </a:ext>
            </a:extLst>
          </p:cNvPr>
          <p:cNvSpPr txBox="1"/>
          <p:nvPr/>
        </p:nvSpPr>
        <p:spPr>
          <a:xfrm>
            <a:off x="710005" y="441064"/>
            <a:ext cx="7594899" cy="523220"/>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ANSWER</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7632950B-B060-AA9A-EDC4-546A07BCB3E4}"/>
              </a:ext>
            </a:extLst>
          </p:cNvPr>
          <p:cNvSpPr txBox="1"/>
          <p:nvPr/>
        </p:nvSpPr>
        <p:spPr>
          <a:xfrm>
            <a:off x="710005" y="1678193"/>
            <a:ext cx="9940066" cy="2308324"/>
          </a:xfrm>
          <a:prstGeom prst="rect">
            <a:avLst/>
          </a:prstGeom>
          <a:noFill/>
        </p:spPr>
        <p:txBody>
          <a:bodyPr wrap="square" rtlCol="0">
            <a:spAutoFit/>
          </a:bodyPr>
          <a:lstStyle/>
          <a:p>
            <a:r>
              <a:rPr lang="en-GB" dirty="0">
                <a:solidFill>
                  <a:srgbClr val="002060"/>
                </a:solidFill>
                <a:latin typeface="Roboto" panose="02000000000000000000" pitchFamily="2" charset="0"/>
                <a:ea typeface="Roboto" panose="02000000000000000000" pitchFamily="2" charset="0"/>
                <a:cs typeface="Roboto" panose="02000000000000000000" pitchFamily="2" charset="0"/>
              </a:rPr>
              <a:t>THEY ARE ALL AI-GENERATED.</a:t>
            </a:r>
          </a:p>
          <a:p>
            <a:endParaRPr lang="en-GB"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err="1">
                <a:solidFill>
                  <a:srgbClr val="002060"/>
                </a:solidFill>
                <a:latin typeface="Roboto" panose="02000000000000000000" pitchFamily="2" charset="0"/>
                <a:ea typeface="Roboto" panose="02000000000000000000" pitchFamily="2" charset="0"/>
                <a:cs typeface="Roboto" panose="02000000000000000000" pitchFamily="2" charset="0"/>
              </a:rPr>
              <a:t>Deepfake</a:t>
            </a: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 –  type of deep learning artificial intelligence used to create convincing images and videos.</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err="1">
                <a:solidFill>
                  <a:srgbClr val="002060"/>
                </a:solidFill>
                <a:latin typeface="Roboto" panose="02000000000000000000" pitchFamily="2" charset="0"/>
                <a:ea typeface="Roboto" panose="02000000000000000000" pitchFamily="2" charset="0"/>
                <a:cs typeface="Roboto" panose="02000000000000000000" pitchFamily="2" charset="0"/>
              </a:rPr>
              <a:t>Deepfake</a:t>
            </a: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 image generator: https://thispersondoesnotexist.com/</a:t>
            </a:r>
          </a:p>
          <a:p>
            <a:endParaRPr lang="en-GB" dirty="0">
              <a:solidFill>
                <a:srgbClr val="002060"/>
              </a:solidFill>
              <a:latin typeface="Roboto" panose="02000000000000000000" pitchFamily="2" charset="0"/>
              <a:ea typeface="Roboto" panose="02000000000000000000" pitchFamily="2" charset="0"/>
              <a:cs typeface="Roboto" panose="02000000000000000000" pitchFamily="2" charset="0"/>
            </a:endParaRPr>
          </a:p>
          <a:p>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04141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sp>
        <p:nvSpPr>
          <p:cNvPr id="8" name="TextBox 7">
            <a:extLst>
              <a:ext uri="{FF2B5EF4-FFF2-40B4-BE49-F238E27FC236}">
                <a16:creationId xmlns:a16="http://schemas.microsoft.com/office/drawing/2014/main" id="{CC6B3F58-2EA4-9D08-9683-DDF11DA5EB7A}"/>
              </a:ext>
            </a:extLst>
          </p:cNvPr>
          <p:cNvSpPr txBox="1"/>
          <p:nvPr/>
        </p:nvSpPr>
        <p:spPr>
          <a:xfrm>
            <a:off x="710005" y="441064"/>
            <a:ext cx="7594899" cy="523220"/>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AI-GENERATED IMAGES IN SCIENCE</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7632950B-B060-AA9A-EDC4-546A07BCB3E4}"/>
              </a:ext>
            </a:extLst>
          </p:cNvPr>
          <p:cNvSpPr txBox="1"/>
          <p:nvPr/>
        </p:nvSpPr>
        <p:spPr>
          <a:xfrm>
            <a:off x="710005" y="1749313"/>
            <a:ext cx="9940066" cy="2031325"/>
          </a:xfrm>
          <a:prstGeom prst="rect">
            <a:avLst/>
          </a:prstGeom>
          <a:noFill/>
        </p:spPr>
        <p:txBody>
          <a:bodyPr wrap="square" rtlCol="0">
            <a:spAutoFit/>
          </a:bodyPr>
          <a:lstStyle/>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Images that appear to show experimental results, but they may not be based on real data.</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This undermines the reliability of scientific research and can deceive both reviewers and readers.</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Difficult to detect, even for trained experts.</a:t>
            </a:r>
          </a:p>
        </p:txBody>
      </p:sp>
    </p:spTree>
    <p:extLst>
      <p:ext uri="{BB962C8B-B14F-4D97-AF65-F5344CB8AC3E}">
        <p14:creationId xmlns:p14="http://schemas.microsoft.com/office/powerpoint/2010/main" val="2809912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sp>
        <p:nvSpPr>
          <p:cNvPr id="8" name="TextBox 7">
            <a:extLst>
              <a:ext uri="{FF2B5EF4-FFF2-40B4-BE49-F238E27FC236}">
                <a16:creationId xmlns:a16="http://schemas.microsoft.com/office/drawing/2014/main" id="{CC6B3F58-2EA4-9D08-9683-DDF11DA5EB7A}"/>
              </a:ext>
            </a:extLst>
          </p:cNvPr>
          <p:cNvSpPr txBox="1"/>
          <p:nvPr/>
        </p:nvSpPr>
        <p:spPr>
          <a:xfrm>
            <a:off x="710005" y="441064"/>
            <a:ext cx="7594899" cy="523220"/>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CHALLENGE 3</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7632950B-B060-AA9A-EDC4-546A07BCB3E4}"/>
              </a:ext>
            </a:extLst>
          </p:cNvPr>
          <p:cNvSpPr txBox="1"/>
          <p:nvPr/>
        </p:nvSpPr>
        <p:spPr>
          <a:xfrm>
            <a:off x="710005" y="1749313"/>
            <a:ext cx="9940066" cy="369332"/>
          </a:xfrm>
          <a:prstGeom prst="rect">
            <a:avLst/>
          </a:prstGeom>
          <a:noFill/>
        </p:spPr>
        <p:txBody>
          <a:bodyPr wrap="square" rtlCol="0">
            <a:spAutoFit/>
          </a:bodyPr>
          <a:lstStyle/>
          <a:p>
            <a:r>
              <a:rPr lang="en-GB" dirty="0">
                <a:solidFill>
                  <a:srgbClr val="002060"/>
                </a:solidFill>
                <a:latin typeface="Roboto" panose="02000000000000000000" pitchFamily="2" charset="0"/>
                <a:ea typeface="Roboto" panose="02000000000000000000" pitchFamily="2" charset="0"/>
                <a:cs typeface="Roboto" panose="02000000000000000000" pitchFamily="2" charset="0"/>
              </a:rPr>
              <a:t>C</a:t>
            </a:r>
            <a:r>
              <a:rPr lang="en-GR" dirty="0">
                <a:solidFill>
                  <a:srgbClr val="002060"/>
                </a:solidFill>
                <a:latin typeface="Roboto" panose="02000000000000000000" pitchFamily="2" charset="0"/>
                <a:ea typeface="Roboto" panose="02000000000000000000" pitchFamily="2" charset="0"/>
                <a:cs typeface="Roboto" panose="02000000000000000000" pitchFamily="2" charset="0"/>
              </a:rPr>
              <a:t>A</a:t>
            </a:r>
            <a:r>
              <a:rPr lang="en-GB" dirty="0">
                <a:solidFill>
                  <a:srgbClr val="002060"/>
                </a:solidFill>
                <a:latin typeface="Roboto" panose="02000000000000000000" pitchFamily="2" charset="0"/>
                <a:ea typeface="Roboto" panose="02000000000000000000" pitchFamily="2" charset="0"/>
                <a:cs typeface="Roboto" panose="02000000000000000000" pitchFamily="2" charset="0"/>
              </a:rPr>
              <a:t>N YOU SPOT AI-GENERATED IMAGES?</a:t>
            </a:r>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597958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sp>
        <p:nvSpPr>
          <p:cNvPr id="9" name="TextBox 8">
            <a:extLst>
              <a:ext uri="{FF2B5EF4-FFF2-40B4-BE49-F238E27FC236}">
                <a16:creationId xmlns:a16="http://schemas.microsoft.com/office/drawing/2014/main" id="{7632950B-B060-AA9A-EDC4-546A07BCB3E4}"/>
              </a:ext>
            </a:extLst>
          </p:cNvPr>
          <p:cNvSpPr txBox="1"/>
          <p:nvPr/>
        </p:nvSpPr>
        <p:spPr>
          <a:xfrm>
            <a:off x="6242257" y="1678193"/>
            <a:ext cx="4407813" cy="1754326"/>
          </a:xfrm>
          <a:prstGeom prst="rect">
            <a:avLst/>
          </a:prstGeom>
          <a:noFill/>
        </p:spPr>
        <p:txBody>
          <a:bodyPr wrap="square" rtlCol="0">
            <a:spAutoFit/>
          </a:bodyPr>
          <a:lstStyle/>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ANSWER:</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Images b, c and f have been created with generative-AI technologies.</a:t>
            </a:r>
          </a:p>
          <a:p>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5" name="Picture 4"/>
          <p:cNvPicPr>
            <a:picLocks noChangeAspect="1"/>
          </p:cNvPicPr>
          <p:nvPr/>
        </p:nvPicPr>
        <p:blipFill>
          <a:blip r:embed="rId4"/>
          <a:stretch>
            <a:fillRect/>
          </a:stretch>
        </p:blipFill>
        <p:spPr>
          <a:xfrm>
            <a:off x="724713" y="0"/>
            <a:ext cx="4801270" cy="6849431"/>
          </a:xfrm>
          <a:prstGeom prst="rect">
            <a:avLst/>
          </a:prstGeom>
        </p:spPr>
      </p:pic>
      <p:sp>
        <p:nvSpPr>
          <p:cNvPr id="6" name="Rectangle 5"/>
          <p:cNvSpPr/>
          <p:nvPr/>
        </p:nvSpPr>
        <p:spPr>
          <a:xfrm>
            <a:off x="5555118" y="6245526"/>
            <a:ext cx="2594153" cy="523220"/>
          </a:xfrm>
          <a:prstGeom prst="rect">
            <a:avLst/>
          </a:prstGeom>
        </p:spPr>
        <p:txBody>
          <a:bodyPr wrap="square">
            <a:spAutoFit/>
          </a:bodyPr>
          <a:lstStyle/>
          <a:p>
            <a:r>
              <a:rPr lang="hr-HR" sz="1400" dirty="0">
                <a:solidFill>
                  <a:schemeClr val="tx1">
                    <a:lumMod val="50000"/>
                    <a:lumOff val="50000"/>
                  </a:schemeClr>
                </a:solidFill>
              </a:rPr>
              <a:t>https://www.nature.com/articles/d41586-024-03542-8</a:t>
            </a:r>
          </a:p>
        </p:txBody>
      </p:sp>
    </p:spTree>
    <p:extLst>
      <p:ext uri="{BB962C8B-B14F-4D97-AF65-F5344CB8AC3E}">
        <p14:creationId xmlns:p14="http://schemas.microsoft.com/office/powerpoint/2010/main" val="320106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sp>
        <p:nvSpPr>
          <p:cNvPr id="9" name="TextBox 8">
            <a:extLst>
              <a:ext uri="{FF2B5EF4-FFF2-40B4-BE49-F238E27FC236}">
                <a16:creationId xmlns:a16="http://schemas.microsoft.com/office/drawing/2014/main" id="{7632950B-B060-AA9A-EDC4-546A07BCB3E4}"/>
              </a:ext>
            </a:extLst>
          </p:cNvPr>
          <p:cNvSpPr txBox="1"/>
          <p:nvPr/>
        </p:nvSpPr>
        <p:spPr>
          <a:xfrm>
            <a:off x="710005" y="1678193"/>
            <a:ext cx="9940066" cy="1477328"/>
          </a:xfrm>
          <a:prstGeom prst="rect">
            <a:avLst/>
          </a:prstGeom>
          <a:noFill/>
        </p:spPr>
        <p:txBody>
          <a:bodyPr wrap="square" rtlCol="0">
            <a:spAutoFit/>
          </a:bodyPr>
          <a:lstStyle/>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Deep Learning-Based Methods</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These are sophisticated neural network architectures that learn to detect  inconsistencies, or anomalies in images by analyzing visual features at multiple levels.</a:t>
            </a:r>
          </a:p>
        </p:txBody>
      </p:sp>
      <p:sp>
        <p:nvSpPr>
          <p:cNvPr id="6" name="TextBox 5">
            <a:extLst>
              <a:ext uri="{FF2B5EF4-FFF2-40B4-BE49-F238E27FC236}">
                <a16:creationId xmlns:a16="http://schemas.microsoft.com/office/drawing/2014/main" id="{CC6B3F58-2EA4-9D08-9683-DDF11DA5EB7A}"/>
              </a:ext>
            </a:extLst>
          </p:cNvPr>
          <p:cNvSpPr txBox="1"/>
          <p:nvPr/>
        </p:nvSpPr>
        <p:spPr>
          <a:xfrm>
            <a:off x="710005" y="441064"/>
            <a:ext cx="7594899" cy="954107"/>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HOW TO DETECT AI-GENERATED IMAGES </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a:p>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7632950B-B060-AA9A-EDC4-546A07BCB3E4}"/>
              </a:ext>
            </a:extLst>
          </p:cNvPr>
          <p:cNvSpPr txBox="1"/>
          <p:nvPr/>
        </p:nvSpPr>
        <p:spPr>
          <a:xfrm>
            <a:off x="6704667" y="3329147"/>
            <a:ext cx="5205506" cy="2031325"/>
          </a:xfrm>
          <a:prstGeom prst="rect">
            <a:avLst/>
          </a:prstGeom>
          <a:noFill/>
        </p:spPr>
        <p:txBody>
          <a:bodyPr wrap="square" rtlCol="0">
            <a:spAutoFit/>
          </a:bodyPr>
          <a:lstStyle/>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Challenges:</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Require large datasets for training.</a:t>
            </a: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Performance can vary based on image quality and type.</a:t>
            </a:r>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7632950B-B060-AA9A-EDC4-546A07BCB3E4}"/>
              </a:ext>
            </a:extLst>
          </p:cNvPr>
          <p:cNvSpPr txBox="1"/>
          <p:nvPr/>
        </p:nvSpPr>
        <p:spPr>
          <a:xfrm>
            <a:off x="710005" y="3314524"/>
            <a:ext cx="5721275" cy="2308324"/>
          </a:xfrm>
          <a:prstGeom prst="rect">
            <a:avLst/>
          </a:prstGeom>
          <a:noFill/>
        </p:spPr>
        <p:txBody>
          <a:bodyPr wrap="square" rtlCol="0">
            <a:spAutoFit/>
          </a:bodyPr>
          <a:lstStyle/>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Advantages:</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Enhanced ability to detect subtle manipulations.</a:t>
            </a: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Better generalization across diverse image types.</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10188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0" y="-94593"/>
            <a:ext cx="12175121" cy="6858000"/>
          </a:xfrm>
          <a:prstGeom prst="rect">
            <a:avLst/>
          </a:prstGeom>
        </p:spPr>
      </p:pic>
      <p:sp>
        <p:nvSpPr>
          <p:cNvPr id="9" name="TextBox 8">
            <a:extLst>
              <a:ext uri="{FF2B5EF4-FFF2-40B4-BE49-F238E27FC236}">
                <a16:creationId xmlns:a16="http://schemas.microsoft.com/office/drawing/2014/main" id="{7632950B-B060-AA9A-EDC4-546A07BCB3E4}"/>
              </a:ext>
            </a:extLst>
          </p:cNvPr>
          <p:cNvSpPr txBox="1"/>
          <p:nvPr/>
        </p:nvSpPr>
        <p:spPr>
          <a:xfrm>
            <a:off x="710005" y="1678193"/>
            <a:ext cx="9940066" cy="1477328"/>
          </a:xfrm>
          <a:prstGeom prst="rect">
            <a:avLst/>
          </a:prstGeom>
          <a:noFill/>
        </p:spPr>
        <p:txBody>
          <a:bodyPr wrap="square" rtlCol="0">
            <a:spAutoFit/>
          </a:bodyPr>
          <a:lstStyle/>
          <a:p>
            <a:r>
              <a:rPr lang="en-US" u="sng" dirty="0">
                <a:solidFill>
                  <a:srgbClr val="002060"/>
                </a:solidFill>
                <a:latin typeface="Roboto" panose="02000000000000000000" pitchFamily="2" charset="0"/>
                <a:ea typeface="Roboto" panose="02000000000000000000" pitchFamily="2" charset="0"/>
                <a:cs typeface="Roboto" panose="02000000000000000000" pitchFamily="2" charset="0"/>
              </a:rPr>
              <a:t>Convolutional Neural Networks (CNNs)</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CNNs extract low- and mid-level features (edges, textures, lighting) that help detect tampering artifacts like inconsistent lighting, unnatural boundaries, or texture mismatches.</a:t>
            </a:r>
          </a:p>
        </p:txBody>
      </p:sp>
      <p:sp>
        <p:nvSpPr>
          <p:cNvPr id="6" name="TextBox 5">
            <a:extLst>
              <a:ext uri="{FF2B5EF4-FFF2-40B4-BE49-F238E27FC236}">
                <a16:creationId xmlns:a16="http://schemas.microsoft.com/office/drawing/2014/main" id="{CC6B3F58-2EA4-9D08-9683-DDF11DA5EB7A}"/>
              </a:ext>
            </a:extLst>
          </p:cNvPr>
          <p:cNvSpPr txBox="1"/>
          <p:nvPr/>
        </p:nvSpPr>
        <p:spPr>
          <a:xfrm>
            <a:off x="710005" y="441064"/>
            <a:ext cx="7594899" cy="1384995"/>
          </a:xfrm>
          <a:prstGeom prst="rect">
            <a:avLst/>
          </a:prstGeom>
          <a:noFill/>
        </p:spPr>
        <p:txBody>
          <a:bodyPr wrap="square" rtlCol="0">
            <a:spAutoFit/>
          </a:bodyPr>
          <a:lstStyle/>
          <a:p>
            <a:r>
              <a:rPr lang="en-US" sz="2800" dirty="0">
                <a:solidFill>
                  <a:srgbClr val="002060"/>
                </a:solidFill>
                <a:latin typeface="Roboto" panose="02000000000000000000" pitchFamily="2" charset="0"/>
                <a:ea typeface="Roboto" panose="02000000000000000000" pitchFamily="2" charset="0"/>
                <a:cs typeface="Roboto" panose="02000000000000000000" pitchFamily="2" charset="0"/>
              </a:rPr>
              <a:t>DEEP LEARNING-BASED Methods</a:t>
            </a:r>
          </a:p>
          <a:p>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a:p>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6147" name="Picture 3" descr="Sensors 20 06668 g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779" y="3572909"/>
            <a:ext cx="9243292" cy="25216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31477" y="6094519"/>
            <a:ext cx="7252138" cy="523220"/>
          </a:xfrm>
          <a:prstGeom prst="rect">
            <a:avLst/>
          </a:prstGeom>
        </p:spPr>
        <p:txBody>
          <a:bodyPr wrap="square">
            <a:spAutoFit/>
          </a:bodyPr>
          <a:lstStyle/>
          <a:p>
            <a:r>
              <a:rPr lang="en-US" sz="1400" b="1" dirty="0">
                <a:solidFill>
                  <a:schemeClr val="bg1">
                    <a:lumMod val="50000"/>
                  </a:schemeClr>
                </a:solidFill>
              </a:rPr>
              <a:t>Yao, H., et al. (2020).</a:t>
            </a:r>
            <a:r>
              <a:rPr lang="en-US" sz="1400" dirty="0">
                <a:solidFill>
                  <a:schemeClr val="bg1">
                    <a:lumMod val="50000"/>
                  </a:schemeClr>
                </a:solidFill>
              </a:rPr>
              <a:t> Image forgery detection and localization via a reliability fusion map. </a:t>
            </a:r>
            <a:r>
              <a:rPr lang="en-US" sz="1400" i="1" dirty="0">
                <a:solidFill>
                  <a:schemeClr val="bg1">
                    <a:lumMod val="50000"/>
                  </a:schemeClr>
                </a:solidFill>
              </a:rPr>
              <a:t>Sensors</a:t>
            </a:r>
            <a:r>
              <a:rPr lang="en-US" sz="1400" dirty="0">
                <a:solidFill>
                  <a:schemeClr val="bg1">
                    <a:lumMod val="50000"/>
                  </a:schemeClr>
                </a:solidFill>
              </a:rPr>
              <a:t>, 20(22), 6668. https://doi.org/10.3390/s20226668</a:t>
            </a:r>
            <a:endParaRPr lang="hr-HR" sz="1400" dirty="0">
              <a:solidFill>
                <a:schemeClr val="bg1">
                  <a:lumMod val="50000"/>
                </a:schemeClr>
              </a:solidFill>
            </a:endParaRPr>
          </a:p>
        </p:txBody>
      </p:sp>
    </p:spTree>
    <p:extLst>
      <p:ext uri="{BB962C8B-B14F-4D97-AF65-F5344CB8AC3E}">
        <p14:creationId xmlns:p14="http://schemas.microsoft.com/office/powerpoint/2010/main" val="77678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0" y="0"/>
            <a:ext cx="12175121" cy="6858000"/>
          </a:xfrm>
          <a:prstGeom prst="rect">
            <a:avLst/>
          </a:prstGeom>
        </p:spPr>
      </p:pic>
      <p:sp>
        <p:nvSpPr>
          <p:cNvPr id="9" name="TextBox 8">
            <a:extLst>
              <a:ext uri="{FF2B5EF4-FFF2-40B4-BE49-F238E27FC236}">
                <a16:creationId xmlns:a16="http://schemas.microsoft.com/office/drawing/2014/main" id="{7632950B-B060-AA9A-EDC4-546A07BCB3E4}"/>
              </a:ext>
            </a:extLst>
          </p:cNvPr>
          <p:cNvSpPr txBox="1"/>
          <p:nvPr/>
        </p:nvSpPr>
        <p:spPr>
          <a:xfrm>
            <a:off x="710005" y="1678193"/>
            <a:ext cx="9940066" cy="2862322"/>
          </a:xfrm>
          <a:prstGeom prst="rect">
            <a:avLst/>
          </a:prstGeom>
          <a:noFill/>
        </p:spPr>
        <p:txBody>
          <a:bodyPr wrap="square" rtlCol="0">
            <a:spAutoFit/>
          </a:bodyPr>
          <a:lstStyle/>
          <a:p>
            <a:r>
              <a:rPr lang="en-US" u="sng" dirty="0">
                <a:solidFill>
                  <a:srgbClr val="002060"/>
                </a:solidFill>
                <a:latin typeface="Roboto" panose="02000000000000000000" pitchFamily="2" charset="0"/>
                <a:ea typeface="Roboto" panose="02000000000000000000" pitchFamily="2" charset="0"/>
                <a:cs typeface="Roboto" panose="02000000000000000000" pitchFamily="2" charset="0"/>
              </a:rPr>
              <a:t>Siamese Network</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This is a deep learning architecture made of two (or more) identical subnetworks that share the same weights and parameters.</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Each subnetwork processes a different input image (or patch).The outputs (feature vectors) from both networks are then compared using a distance function (like Euclidean or cosine distance).</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Very effective in duplication detection.</a:t>
            </a:r>
          </a:p>
        </p:txBody>
      </p:sp>
      <p:pic>
        <p:nvPicPr>
          <p:cNvPr id="10242" name="Picture 2" descr="https://miro.medium.com/v2/resize:fit:1050/1*LwOBbwGXMZUy6OzkFAPTzw.png"/>
          <p:cNvPicPr>
            <a:picLocks noChangeAspect="1" noChangeArrowheads="1"/>
          </p:cNvPicPr>
          <p:nvPr/>
        </p:nvPicPr>
        <p:blipFill rotWithShape="1">
          <a:blip r:embed="rId4">
            <a:extLst>
              <a:ext uri="{28A0092B-C50C-407E-A947-70E740481C1C}">
                <a14:useLocalDpi xmlns:a14="http://schemas.microsoft.com/office/drawing/2010/main" val="0"/>
              </a:ext>
            </a:extLst>
          </a:blip>
          <a:srcRect t="5032" b="5251"/>
          <a:stretch/>
        </p:blipFill>
        <p:spPr bwMode="auto">
          <a:xfrm>
            <a:off x="4692725" y="4585464"/>
            <a:ext cx="6564555" cy="20473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C6B3F58-2EA4-9D08-9683-DDF11DA5EB7A}"/>
              </a:ext>
            </a:extLst>
          </p:cNvPr>
          <p:cNvSpPr txBox="1"/>
          <p:nvPr/>
        </p:nvSpPr>
        <p:spPr>
          <a:xfrm>
            <a:off x="710005" y="441064"/>
            <a:ext cx="7594899" cy="1384995"/>
          </a:xfrm>
          <a:prstGeom prst="rect">
            <a:avLst/>
          </a:prstGeom>
          <a:noFill/>
        </p:spPr>
        <p:txBody>
          <a:bodyPr wrap="square" rtlCol="0">
            <a:spAutoFit/>
          </a:bodyPr>
          <a:lstStyle/>
          <a:p>
            <a:r>
              <a:rPr lang="en-US" sz="2800" dirty="0">
                <a:solidFill>
                  <a:srgbClr val="002060"/>
                </a:solidFill>
                <a:latin typeface="Roboto" panose="02000000000000000000" pitchFamily="2" charset="0"/>
                <a:ea typeface="Roboto" panose="02000000000000000000" pitchFamily="2" charset="0"/>
                <a:cs typeface="Roboto" panose="02000000000000000000" pitchFamily="2" charset="0"/>
              </a:rPr>
              <a:t>DEEP LEARNING-BASED Methods</a:t>
            </a:r>
          </a:p>
          <a:p>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a:p>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2" name="Rectangle 1"/>
          <p:cNvSpPr/>
          <p:nvPr/>
        </p:nvSpPr>
        <p:spPr>
          <a:xfrm>
            <a:off x="4692725" y="6617767"/>
            <a:ext cx="7741920" cy="307777"/>
          </a:xfrm>
          <a:prstGeom prst="rect">
            <a:avLst/>
          </a:prstGeom>
        </p:spPr>
        <p:txBody>
          <a:bodyPr wrap="square">
            <a:spAutoFit/>
          </a:bodyPr>
          <a:lstStyle/>
          <a:p>
            <a:r>
              <a:rPr lang="hr-HR" sz="1400" dirty="0">
                <a:solidFill>
                  <a:schemeClr val="bg1">
                    <a:lumMod val="50000"/>
                  </a:schemeClr>
                </a:solidFill>
              </a:rPr>
              <a:t>https://medium.com/data-science/a-friendly-introduction-to-siamese-networks-85ab17522942</a:t>
            </a:r>
          </a:p>
        </p:txBody>
      </p:sp>
    </p:spTree>
    <p:extLst>
      <p:ext uri="{BB962C8B-B14F-4D97-AF65-F5344CB8AC3E}">
        <p14:creationId xmlns:p14="http://schemas.microsoft.com/office/powerpoint/2010/main" val="4149971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sp>
        <p:nvSpPr>
          <p:cNvPr id="9" name="TextBox 8">
            <a:extLst>
              <a:ext uri="{FF2B5EF4-FFF2-40B4-BE49-F238E27FC236}">
                <a16:creationId xmlns:a16="http://schemas.microsoft.com/office/drawing/2014/main" id="{7632950B-B060-AA9A-EDC4-546A07BCB3E4}"/>
              </a:ext>
            </a:extLst>
          </p:cNvPr>
          <p:cNvSpPr txBox="1"/>
          <p:nvPr/>
        </p:nvSpPr>
        <p:spPr>
          <a:xfrm>
            <a:off x="527124" y="1133561"/>
            <a:ext cx="11370236" cy="369332"/>
          </a:xfrm>
          <a:prstGeom prst="rect">
            <a:avLst/>
          </a:prstGeom>
          <a:noFill/>
        </p:spPr>
        <p:txBody>
          <a:bodyPr wrap="square" rtlCol="0">
            <a:spAutoFit/>
          </a:bodyPr>
          <a:lstStyle/>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Comparison of Deep Learning-Based Tools for Image Tampering and </a:t>
            </a:r>
            <a:r>
              <a:rPr lang="en-US" dirty="0" err="1">
                <a:solidFill>
                  <a:srgbClr val="002060"/>
                </a:solidFill>
                <a:latin typeface="Roboto" panose="02000000000000000000" pitchFamily="2" charset="0"/>
                <a:ea typeface="Roboto" panose="02000000000000000000" pitchFamily="2" charset="0"/>
                <a:cs typeface="Roboto" panose="02000000000000000000" pitchFamily="2" charset="0"/>
              </a:rPr>
              <a:t>Deepfake</a:t>
            </a: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 Detection</a:t>
            </a:r>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CC6B3F58-2EA4-9D08-9683-DDF11DA5EB7A}"/>
              </a:ext>
            </a:extLst>
          </p:cNvPr>
          <p:cNvSpPr txBox="1"/>
          <p:nvPr/>
        </p:nvSpPr>
        <p:spPr>
          <a:xfrm>
            <a:off x="710005" y="441064"/>
            <a:ext cx="7594899" cy="1384995"/>
          </a:xfrm>
          <a:prstGeom prst="rect">
            <a:avLst/>
          </a:prstGeom>
          <a:noFill/>
        </p:spPr>
        <p:txBody>
          <a:bodyPr wrap="square" rtlCol="0">
            <a:spAutoFit/>
          </a:bodyPr>
          <a:lstStyle/>
          <a:p>
            <a:r>
              <a:rPr lang="en-US" sz="2800" dirty="0">
                <a:solidFill>
                  <a:srgbClr val="002060"/>
                </a:solidFill>
                <a:latin typeface="Roboto" panose="02000000000000000000" pitchFamily="2" charset="0"/>
                <a:ea typeface="Roboto" panose="02000000000000000000" pitchFamily="2" charset="0"/>
                <a:cs typeface="Roboto" panose="02000000000000000000" pitchFamily="2" charset="0"/>
              </a:rPr>
              <a:t>DEEP LEARNING-BASED Methods</a:t>
            </a:r>
          </a:p>
          <a:p>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a:p>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271757384"/>
              </p:ext>
            </p:extLst>
          </p:nvPr>
        </p:nvGraphicFramePr>
        <p:xfrm>
          <a:off x="645159" y="1694335"/>
          <a:ext cx="10901680" cy="4650626"/>
        </p:xfrm>
        <a:graphic>
          <a:graphicData uri="http://schemas.openxmlformats.org/drawingml/2006/table">
            <a:tbl>
              <a:tblPr>
                <a:tableStyleId>{BDBED569-4797-4DF1-A0F4-6AAB3CD982D8}</a:tableStyleId>
              </a:tblPr>
              <a:tblGrid>
                <a:gridCol w="1956351">
                  <a:extLst>
                    <a:ext uri="{9D8B030D-6E8A-4147-A177-3AD203B41FA5}">
                      <a16:colId xmlns:a16="http://schemas.microsoft.com/office/drawing/2014/main" val="1520508933"/>
                    </a:ext>
                  </a:extLst>
                </a:gridCol>
                <a:gridCol w="3641809">
                  <a:extLst>
                    <a:ext uri="{9D8B030D-6E8A-4147-A177-3AD203B41FA5}">
                      <a16:colId xmlns:a16="http://schemas.microsoft.com/office/drawing/2014/main" val="154348691"/>
                    </a:ext>
                  </a:extLst>
                </a:gridCol>
                <a:gridCol w="2578100">
                  <a:extLst>
                    <a:ext uri="{9D8B030D-6E8A-4147-A177-3AD203B41FA5}">
                      <a16:colId xmlns:a16="http://schemas.microsoft.com/office/drawing/2014/main" val="969482322"/>
                    </a:ext>
                  </a:extLst>
                </a:gridCol>
                <a:gridCol w="2725420">
                  <a:extLst>
                    <a:ext uri="{9D8B030D-6E8A-4147-A177-3AD203B41FA5}">
                      <a16:colId xmlns:a16="http://schemas.microsoft.com/office/drawing/2014/main" val="2895806625"/>
                    </a:ext>
                  </a:extLst>
                </a:gridCol>
              </a:tblGrid>
              <a:tr h="334718">
                <a:tc>
                  <a:txBody>
                    <a:bodyPr/>
                    <a:lstStyle/>
                    <a:p>
                      <a:r>
                        <a:rPr lang="hr-HR" sz="1800" b="1" dirty="0"/>
                        <a:t>Tool</a:t>
                      </a:r>
                    </a:p>
                  </a:txBody>
                  <a:tcPr marL="83680" marR="83680" marT="41840" marB="41840" anchor="ctr"/>
                </a:tc>
                <a:tc>
                  <a:txBody>
                    <a:bodyPr/>
                    <a:lstStyle/>
                    <a:p>
                      <a:r>
                        <a:rPr lang="hr-HR" sz="1800" b="1" dirty="0" err="1"/>
                        <a:t>Main</a:t>
                      </a:r>
                      <a:r>
                        <a:rPr lang="hr-HR" sz="1800" b="1" dirty="0"/>
                        <a:t> Use </a:t>
                      </a:r>
                      <a:r>
                        <a:rPr lang="hr-HR" sz="1800" b="1" dirty="0" err="1"/>
                        <a:t>Case</a:t>
                      </a:r>
                      <a:endParaRPr lang="hr-HR" sz="1800" b="1" dirty="0"/>
                    </a:p>
                  </a:txBody>
                  <a:tcPr marL="83680" marR="83680" marT="41840" marB="41840" anchor="ctr"/>
                </a:tc>
                <a:tc>
                  <a:txBody>
                    <a:bodyPr/>
                    <a:lstStyle/>
                    <a:p>
                      <a:r>
                        <a:rPr lang="hr-HR" sz="1800" b="1" dirty="0" err="1"/>
                        <a:t>Deep</a:t>
                      </a:r>
                      <a:r>
                        <a:rPr lang="hr-HR" sz="1800" b="1" dirty="0"/>
                        <a:t> </a:t>
                      </a:r>
                      <a:r>
                        <a:rPr lang="hr-HR" sz="1800" b="1" dirty="0" err="1"/>
                        <a:t>Learning</a:t>
                      </a:r>
                      <a:r>
                        <a:rPr lang="hr-HR" sz="1800" b="1" dirty="0"/>
                        <a:t> </a:t>
                      </a:r>
                      <a:r>
                        <a:rPr lang="hr-HR" sz="1800" b="1" dirty="0" err="1"/>
                        <a:t>Method</a:t>
                      </a:r>
                      <a:endParaRPr lang="hr-HR" sz="1800" b="1" dirty="0"/>
                    </a:p>
                  </a:txBody>
                  <a:tcPr marL="83680" marR="83680" marT="41840" marB="41840" anchor="ctr"/>
                </a:tc>
                <a:tc>
                  <a:txBody>
                    <a:bodyPr/>
                    <a:lstStyle/>
                    <a:p>
                      <a:r>
                        <a:rPr lang="hr-HR" sz="1800" b="1" dirty="0"/>
                        <a:t>Target </a:t>
                      </a:r>
                      <a:r>
                        <a:rPr lang="hr-HR" sz="1800" b="1" dirty="0" err="1"/>
                        <a:t>Audience</a:t>
                      </a:r>
                      <a:endParaRPr lang="hr-HR" sz="1800" b="1" dirty="0"/>
                    </a:p>
                  </a:txBody>
                  <a:tcPr marL="83680" marR="83680" marT="41840" marB="41840" anchor="ctr"/>
                </a:tc>
                <a:extLst>
                  <a:ext uri="{0D108BD9-81ED-4DB2-BD59-A6C34878D82A}">
                    <a16:rowId xmlns:a16="http://schemas.microsoft.com/office/drawing/2014/main" val="2519534781"/>
                  </a:ext>
                </a:extLst>
              </a:tr>
              <a:tr h="836796">
                <a:tc>
                  <a:txBody>
                    <a:bodyPr/>
                    <a:lstStyle/>
                    <a:p>
                      <a:r>
                        <a:rPr lang="hr-HR" sz="1800" dirty="0" err="1"/>
                        <a:t>Proofig</a:t>
                      </a:r>
                      <a:endParaRPr lang="hr-HR" sz="1800" dirty="0"/>
                    </a:p>
                  </a:txBody>
                  <a:tcPr marL="83680" marR="83680" marT="41840" marB="41840" anchor="ctr"/>
                </a:tc>
                <a:tc>
                  <a:txBody>
                    <a:bodyPr/>
                    <a:lstStyle/>
                    <a:p>
                      <a:r>
                        <a:rPr lang="en-GB" sz="1600" noProof="0" dirty="0"/>
                        <a:t>Scientific image duplication detection</a:t>
                      </a:r>
                    </a:p>
                  </a:txBody>
                  <a:tcPr marL="83680" marR="83680" marT="41840" marB="41840" anchor="ctr"/>
                </a:tc>
                <a:tc>
                  <a:txBody>
                    <a:bodyPr/>
                    <a:lstStyle/>
                    <a:p>
                      <a:r>
                        <a:rPr lang="en-US" sz="1600" dirty="0"/>
                        <a:t>CNN-based feature matching (likely Siamese-style)</a:t>
                      </a:r>
                    </a:p>
                  </a:txBody>
                  <a:tcPr marL="83680" marR="83680" marT="41840" marB="41840" anchor="ctr"/>
                </a:tc>
                <a:tc>
                  <a:txBody>
                    <a:bodyPr/>
                    <a:lstStyle/>
                    <a:p>
                      <a:r>
                        <a:rPr lang="en-GB" sz="1600" noProof="0" dirty="0"/>
                        <a:t>Researchers, publishers, journal editors</a:t>
                      </a:r>
                    </a:p>
                  </a:txBody>
                  <a:tcPr marL="83680" marR="83680" marT="41840" marB="41840" anchor="ctr"/>
                </a:tc>
                <a:extLst>
                  <a:ext uri="{0D108BD9-81ED-4DB2-BD59-A6C34878D82A}">
                    <a16:rowId xmlns:a16="http://schemas.microsoft.com/office/drawing/2014/main" val="2949693094"/>
                  </a:ext>
                </a:extLst>
              </a:tr>
              <a:tr h="585757">
                <a:tc>
                  <a:txBody>
                    <a:bodyPr/>
                    <a:lstStyle/>
                    <a:p>
                      <a:r>
                        <a:rPr lang="en-GB" sz="1800" dirty="0" err="1"/>
                        <a:t>Imagetwin</a:t>
                      </a:r>
                      <a:endParaRPr lang="hr-HR" sz="1800" dirty="0"/>
                    </a:p>
                  </a:txBody>
                  <a:tcPr marL="83680" marR="83680" marT="41840" marB="41840" anchor="ctr"/>
                </a:tc>
                <a:tc>
                  <a:txBody>
                    <a:bodyPr/>
                    <a:lstStyle/>
                    <a:p>
                      <a:r>
                        <a:rPr lang="en-US" sz="1600" dirty="0"/>
                        <a:t>Scientific image manipulation and</a:t>
                      </a:r>
                      <a:r>
                        <a:rPr lang="en-US" sz="1600" baseline="0" dirty="0"/>
                        <a:t> </a:t>
                      </a:r>
                      <a:r>
                        <a:rPr lang="en-US" sz="1600" dirty="0"/>
                        <a:t>AI-generated content</a:t>
                      </a:r>
                      <a:r>
                        <a:rPr lang="en-US" sz="1600" baseline="0" dirty="0"/>
                        <a:t> detection, image plagiarism detection</a:t>
                      </a:r>
                      <a:endParaRPr lang="en-US" sz="1600" dirty="0"/>
                    </a:p>
                  </a:txBody>
                  <a:tcPr marL="83680" marR="83680" marT="41840" marB="41840" anchor="ctr"/>
                </a:tc>
                <a:tc>
                  <a:txBody>
                    <a:bodyPr/>
                    <a:lstStyle/>
                    <a:p>
                      <a:r>
                        <a:rPr lang="en-US" sz="1600" dirty="0"/>
                        <a:t>Deep learning models trained on scientific images</a:t>
                      </a:r>
                      <a:endParaRPr lang="hr-HR" sz="1600" dirty="0"/>
                    </a:p>
                  </a:txBody>
                  <a:tcPr marL="83680" marR="83680" marT="41840" marB="41840" anchor="ctr"/>
                </a:tc>
                <a:tc>
                  <a:txBody>
                    <a:bodyPr/>
                    <a:lstStyle/>
                    <a:p>
                      <a:r>
                        <a:rPr lang="hr-HR" sz="1600" dirty="0" err="1"/>
                        <a:t>Researchers</a:t>
                      </a:r>
                      <a:r>
                        <a:rPr lang="hr-HR" sz="1600" dirty="0"/>
                        <a:t>, </a:t>
                      </a:r>
                      <a:r>
                        <a:rPr lang="hr-HR" sz="1600" dirty="0" err="1"/>
                        <a:t>publishers</a:t>
                      </a:r>
                      <a:r>
                        <a:rPr lang="hr-HR" sz="1600" dirty="0"/>
                        <a:t>, </a:t>
                      </a:r>
                      <a:r>
                        <a:rPr lang="hr-HR" sz="1600" dirty="0" err="1"/>
                        <a:t>institutions</a:t>
                      </a:r>
                      <a:endParaRPr lang="hr-HR" sz="1600" dirty="0"/>
                    </a:p>
                  </a:txBody>
                  <a:tcPr marL="83680" marR="83680" marT="41840" marB="41840" anchor="ctr"/>
                </a:tc>
                <a:extLst>
                  <a:ext uri="{0D108BD9-81ED-4DB2-BD59-A6C34878D82A}">
                    <a16:rowId xmlns:a16="http://schemas.microsoft.com/office/drawing/2014/main" val="3293989991"/>
                  </a:ext>
                </a:extLst>
              </a:tr>
              <a:tr h="585757">
                <a:tc>
                  <a:txBody>
                    <a:bodyPr/>
                    <a:lstStyle/>
                    <a:p>
                      <a:r>
                        <a:rPr lang="hr-HR" sz="1800"/>
                        <a:t>Microsoft Video Authenticator</a:t>
                      </a:r>
                    </a:p>
                  </a:txBody>
                  <a:tcPr marL="83680" marR="83680" marT="41840" marB="41840" anchor="ctr"/>
                </a:tc>
                <a:tc>
                  <a:txBody>
                    <a:bodyPr/>
                    <a:lstStyle/>
                    <a:p>
                      <a:r>
                        <a:rPr lang="hr-HR" sz="1600"/>
                        <a:t>Real-time video/image manipulation detection</a:t>
                      </a:r>
                    </a:p>
                  </a:txBody>
                  <a:tcPr marL="83680" marR="83680" marT="41840" marB="41840" anchor="ctr"/>
                </a:tc>
                <a:tc>
                  <a:txBody>
                    <a:bodyPr/>
                    <a:lstStyle/>
                    <a:p>
                      <a:r>
                        <a:rPr lang="en-US" sz="1600" dirty="0"/>
                        <a:t>CNNs trained on </a:t>
                      </a:r>
                      <a:r>
                        <a:rPr lang="en-US" sz="1600" dirty="0" err="1"/>
                        <a:t>deepfake</a:t>
                      </a:r>
                      <a:r>
                        <a:rPr lang="en-US" sz="1600" dirty="0"/>
                        <a:t> datasets</a:t>
                      </a:r>
                    </a:p>
                  </a:txBody>
                  <a:tcPr marL="83680" marR="83680" marT="41840" marB="41840" anchor="ctr"/>
                </a:tc>
                <a:tc>
                  <a:txBody>
                    <a:bodyPr/>
                    <a:lstStyle/>
                    <a:p>
                      <a:r>
                        <a:rPr lang="hr-HR" sz="1600"/>
                        <a:t>General public, content platforms</a:t>
                      </a:r>
                    </a:p>
                  </a:txBody>
                  <a:tcPr marL="83680" marR="83680" marT="41840" marB="41840" anchor="ctr"/>
                </a:tc>
                <a:extLst>
                  <a:ext uri="{0D108BD9-81ED-4DB2-BD59-A6C34878D82A}">
                    <a16:rowId xmlns:a16="http://schemas.microsoft.com/office/drawing/2014/main" val="1493167609"/>
                  </a:ext>
                </a:extLst>
              </a:tr>
              <a:tr h="836796">
                <a:tc>
                  <a:txBody>
                    <a:bodyPr/>
                    <a:lstStyle/>
                    <a:p>
                      <a:r>
                        <a:rPr lang="hr-HR" sz="1800" dirty="0" err="1"/>
                        <a:t>Hive</a:t>
                      </a:r>
                      <a:r>
                        <a:rPr lang="hr-HR" sz="1800" dirty="0"/>
                        <a:t> AI </a:t>
                      </a:r>
                      <a:r>
                        <a:rPr lang="en-GB" sz="1800" dirty="0"/>
                        <a:t>Detector</a:t>
                      </a:r>
                      <a:endParaRPr lang="hr-HR" sz="1800" dirty="0"/>
                    </a:p>
                  </a:txBody>
                  <a:tcPr marL="83680" marR="83680" marT="41840" marB="41840" anchor="ctr"/>
                </a:tc>
                <a:tc>
                  <a:txBody>
                    <a:bodyPr/>
                    <a:lstStyle/>
                    <a:p>
                      <a:r>
                        <a:rPr lang="hr-HR" sz="1600"/>
                        <a:t>Commercial image moderation, deepfake detection</a:t>
                      </a:r>
                    </a:p>
                  </a:txBody>
                  <a:tcPr marL="83680" marR="83680" marT="41840" marB="41840" anchor="ctr"/>
                </a:tc>
                <a:tc>
                  <a:txBody>
                    <a:bodyPr/>
                    <a:lstStyle/>
                    <a:p>
                      <a:r>
                        <a:rPr lang="hr-HR" sz="1600"/>
                        <a:t>Hybrid CNNs/Transformers for visual inspection</a:t>
                      </a:r>
                    </a:p>
                  </a:txBody>
                  <a:tcPr marL="83680" marR="83680" marT="41840" marB="41840" anchor="ctr"/>
                </a:tc>
                <a:tc>
                  <a:txBody>
                    <a:bodyPr/>
                    <a:lstStyle/>
                    <a:p>
                      <a:r>
                        <a:rPr lang="hr-HR" sz="1600"/>
                        <a:t>Businesses, content platforms</a:t>
                      </a:r>
                    </a:p>
                  </a:txBody>
                  <a:tcPr marL="83680" marR="83680" marT="41840" marB="41840" anchor="ctr"/>
                </a:tc>
                <a:extLst>
                  <a:ext uri="{0D108BD9-81ED-4DB2-BD59-A6C34878D82A}">
                    <a16:rowId xmlns:a16="http://schemas.microsoft.com/office/drawing/2014/main" val="2503462026"/>
                  </a:ext>
                </a:extLst>
              </a:tr>
              <a:tr h="585757">
                <a:tc>
                  <a:txBody>
                    <a:bodyPr/>
                    <a:lstStyle/>
                    <a:p>
                      <a:r>
                        <a:rPr lang="hr-HR" sz="1800" dirty="0" err="1"/>
                        <a:t>Sensity</a:t>
                      </a:r>
                      <a:r>
                        <a:rPr lang="hr-HR" sz="1800" dirty="0"/>
                        <a:t> AI</a:t>
                      </a:r>
                    </a:p>
                  </a:txBody>
                  <a:tcPr marL="83680" marR="83680" marT="41840" marB="41840" anchor="ctr"/>
                </a:tc>
                <a:tc>
                  <a:txBody>
                    <a:bodyPr/>
                    <a:lstStyle/>
                    <a:p>
                      <a:r>
                        <a:rPr lang="en-US" sz="1600"/>
                        <a:t>Enterprise-level deepfake and tampering detection</a:t>
                      </a:r>
                    </a:p>
                  </a:txBody>
                  <a:tcPr marL="83680" marR="83680" marT="41840" marB="41840" anchor="ctr"/>
                </a:tc>
                <a:tc>
                  <a:txBody>
                    <a:bodyPr/>
                    <a:lstStyle/>
                    <a:p>
                      <a:r>
                        <a:rPr lang="en-US" sz="1600"/>
                        <a:t>GAN fingerprinting, CNNs, custom deep models</a:t>
                      </a:r>
                    </a:p>
                  </a:txBody>
                  <a:tcPr marL="83680" marR="83680" marT="41840" marB="41840" anchor="ctr"/>
                </a:tc>
                <a:tc>
                  <a:txBody>
                    <a:bodyPr/>
                    <a:lstStyle/>
                    <a:p>
                      <a:r>
                        <a:rPr lang="hr-HR" sz="1600"/>
                        <a:t>Media monitoring, government, enterprise</a:t>
                      </a:r>
                    </a:p>
                  </a:txBody>
                  <a:tcPr marL="83680" marR="83680" marT="41840" marB="41840" anchor="ctr"/>
                </a:tc>
                <a:extLst>
                  <a:ext uri="{0D108BD9-81ED-4DB2-BD59-A6C34878D82A}">
                    <a16:rowId xmlns:a16="http://schemas.microsoft.com/office/drawing/2014/main" val="3417928520"/>
                  </a:ext>
                </a:extLst>
              </a:tr>
              <a:tr h="585757">
                <a:tc>
                  <a:txBody>
                    <a:bodyPr/>
                    <a:lstStyle/>
                    <a:p>
                      <a:r>
                        <a:rPr lang="hr-HR" sz="1800" dirty="0"/>
                        <a:t>Adobe CAI</a:t>
                      </a:r>
                    </a:p>
                  </a:txBody>
                  <a:tcPr marL="83680" marR="83680" marT="41840" marB="41840" anchor="ctr"/>
                </a:tc>
                <a:tc>
                  <a:txBody>
                    <a:bodyPr/>
                    <a:lstStyle/>
                    <a:p>
                      <a:r>
                        <a:rPr lang="en-US" sz="1600"/>
                        <a:t>Edit tracking and image authenticity verification</a:t>
                      </a:r>
                    </a:p>
                  </a:txBody>
                  <a:tcPr marL="83680" marR="83680" marT="41840" marB="41840" anchor="ctr"/>
                </a:tc>
                <a:tc>
                  <a:txBody>
                    <a:bodyPr/>
                    <a:lstStyle/>
                    <a:p>
                      <a:r>
                        <a:rPr lang="en-US" sz="1600"/>
                        <a:t>Visual edit tracking, metadata + deep learning</a:t>
                      </a:r>
                    </a:p>
                  </a:txBody>
                  <a:tcPr marL="83680" marR="83680" marT="41840" marB="41840" anchor="ctr"/>
                </a:tc>
                <a:tc>
                  <a:txBody>
                    <a:bodyPr/>
                    <a:lstStyle/>
                    <a:p>
                      <a:r>
                        <a:rPr lang="hr-HR" sz="1600" dirty="0"/>
                        <a:t>Creative </a:t>
                      </a:r>
                      <a:r>
                        <a:rPr lang="en-GB" sz="1600" noProof="0" dirty="0"/>
                        <a:t>professionals, publishers</a:t>
                      </a:r>
                    </a:p>
                  </a:txBody>
                  <a:tcPr marL="83680" marR="83680" marT="41840" marB="41840" anchor="ctr"/>
                </a:tc>
                <a:extLst>
                  <a:ext uri="{0D108BD9-81ED-4DB2-BD59-A6C34878D82A}">
                    <a16:rowId xmlns:a16="http://schemas.microsoft.com/office/drawing/2014/main" val="905367676"/>
                  </a:ext>
                </a:extLst>
              </a:tr>
            </a:tbl>
          </a:graphicData>
        </a:graphic>
      </p:graphicFrame>
    </p:spTree>
    <p:extLst>
      <p:ext uri="{BB962C8B-B14F-4D97-AF65-F5344CB8AC3E}">
        <p14:creationId xmlns:p14="http://schemas.microsoft.com/office/powerpoint/2010/main" val="2409240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sp>
        <p:nvSpPr>
          <p:cNvPr id="9" name="TextBox 8">
            <a:extLst>
              <a:ext uri="{FF2B5EF4-FFF2-40B4-BE49-F238E27FC236}">
                <a16:creationId xmlns:a16="http://schemas.microsoft.com/office/drawing/2014/main" id="{7632950B-B060-AA9A-EDC4-546A07BCB3E4}"/>
              </a:ext>
            </a:extLst>
          </p:cNvPr>
          <p:cNvSpPr txBox="1"/>
          <p:nvPr/>
        </p:nvSpPr>
        <p:spPr>
          <a:xfrm>
            <a:off x="710004" y="1678193"/>
            <a:ext cx="10201835" cy="3416320"/>
          </a:xfrm>
          <a:prstGeom prst="rect">
            <a:avLst/>
          </a:prstGeom>
          <a:noFill/>
        </p:spPr>
        <p:txBody>
          <a:bodyPr wrap="square" rtlCol="0">
            <a:spAutoFit/>
          </a:bodyPr>
          <a:lstStyle/>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Image manipulation in science is real and prevalent, with studies showing ~4% of papers containing inappropriate duplications.</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Traditional detection tools (like ELA or clone detectors) are limited by format, subjectivity, and scope.</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AI-generated images and </a:t>
            </a:r>
            <a:r>
              <a:rPr lang="en-US" dirty="0" err="1">
                <a:solidFill>
                  <a:srgbClr val="002060"/>
                </a:solidFill>
                <a:latin typeface="Roboto" panose="02000000000000000000" pitchFamily="2" charset="0"/>
                <a:ea typeface="Roboto" panose="02000000000000000000" pitchFamily="2" charset="0"/>
                <a:cs typeface="Roboto" panose="02000000000000000000" pitchFamily="2" charset="0"/>
              </a:rPr>
              <a:t>deepfakes</a:t>
            </a: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 are becoming harder to detect — even for trained experts.</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Advanced deep learning methods enable accurate, automated detection of both tampered and synthetic images.</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CC6B3F58-2EA4-9D08-9683-DDF11DA5EB7A}"/>
              </a:ext>
            </a:extLst>
          </p:cNvPr>
          <p:cNvSpPr txBox="1"/>
          <p:nvPr/>
        </p:nvSpPr>
        <p:spPr>
          <a:xfrm>
            <a:off x="710005" y="441064"/>
            <a:ext cx="7594899" cy="954107"/>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SUMMARY</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a:p>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661962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sp>
        <p:nvSpPr>
          <p:cNvPr id="8" name="TextBox 7">
            <a:extLst>
              <a:ext uri="{FF2B5EF4-FFF2-40B4-BE49-F238E27FC236}">
                <a16:creationId xmlns:a16="http://schemas.microsoft.com/office/drawing/2014/main" id="{CC6B3F58-2EA4-9D08-9683-DDF11DA5EB7A}"/>
              </a:ext>
            </a:extLst>
          </p:cNvPr>
          <p:cNvSpPr txBox="1"/>
          <p:nvPr/>
        </p:nvSpPr>
        <p:spPr>
          <a:xfrm>
            <a:off x="710005" y="441064"/>
            <a:ext cx="7594899" cy="523220"/>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SOLUTION:</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7632950B-B060-AA9A-EDC4-546A07BCB3E4}"/>
              </a:ext>
            </a:extLst>
          </p:cNvPr>
          <p:cNvSpPr txBox="1"/>
          <p:nvPr/>
        </p:nvSpPr>
        <p:spPr>
          <a:xfrm>
            <a:off x="710005" y="1678193"/>
            <a:ext cx="9940066" cy="369332"/>
          </a:xfrm>
          <a:prstGeom prst="rect">
            <a:avLst/>
          </a:prstGeom>
          <a:noFill/>
        </p:spPr>
        <p:txBody>
          <a:bodyPr wrap="square" rtlCol="0">
            <a:spAutoFit/>
          </a:bodyPr>
          <a:lstStyle/>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Red and green boxes highlight duplicated bands, suggesting manipulation</a:t>
            </a:r>
            <a:r>
              <a:rPr lang="en-GR" dirty="0">
                <a:solidFill>
                  <a:srgbClr val="002060"/>
                </a:solidFill>
                <a:latin typeface="Roboto" panose="02000000000000000000" pitchFamily="2" charset="0"/>
                <a:ea typeface="Roboto" panose="02000000000000000000" pitchFamily="2" charset="0"/>
                <a:cs typeface="Roboto" panose="02000000000000000000" pitchFamily="2" charset="0"/>
              </a:rPr>
              <a:t>…</a:t>
            </a:r>
          </a:p>
        </p:txBody>
      </p:sp>
      <p:pic>
        <p:nvPicPr>
          <p:cNvPr id="2" name="Picture 1"/>
          <p:cNvPicPr>
            <a:picLocks noChangeAspect="1"/>
          </p:cNvPicPr>
          <p:nvPr/>
        </p:nvPicPr>
        <p:blipFill rotWithShape="1">
          <a:blip r:embed="rId4"/>
          <a:srcRect l="746" t="2962"/>
          <a:stretch/>
        </p:blipFill>
        <p:spPr>
          <a:xfrm>
            <a:off x="2972381" y="2428239"/>
            <a:ext cx="7677690" cy="3485031"/>
          </a:xfrm>
          <a:prstGeom prst="rect">
            <a:avLst/>
          </a:prstGeom>
        </p:spPr>
      </p:pic>
    </p:spTree>
    <p:extLst>
      <p:ext uri="{BB962C8B-B14F-4D97-AF65-F5344CB8AC3E}">
        <p14:creationId xmlns:p14="http://schemas.microsoft.com/office/powerpoint/2010/main" val="1368133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sp>
        <p:nvSpPr>
          <p:cNvPr id="8" name="TextBox 7">
            <a:extLst>
              <a:ext uri="{FF2B5EF4-FFF2-40B4-BE49-F238E27FC236}">
                <a16:creationId xmlns:a16="http://schemas.microsoft.com/office/drawing/2014/main" id="{CC6B3F58-2EA4-9D08-9683-DDF11DA5EB7A}"/>
              </a:ext>
            </a:extLst>
          </p:cNvPr>
          <p:cNvSpPr txBox="1"/>
          <p:nvPr/>
        </p:nvSpPr>
        <p:spPr>
          <a:xfrm>
            <a:off x="710005" y="369944"/>
            <a:ext cx="7594899" cy="523220"/>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CONCLUSION</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7632950B-B060-AA9A-EDC4-546A07BCB3E4}"/>
              </a:ext>
            </a:extLst>
          </p:cNvPr>
          <p:cNvSpPr txBox="1"/>
          <p:nvPr/>
        </p:nvSpPr>
        <p:spPr>
          <a:xfrm>
            <a:off x="710005" y="1678193"/>
            <a:ext cx="6236494" cy="2308324"/>
          </a:xfrm>
          <a:prstGeom prst="rect">
            <a:avLst/>
          </a:prstGeom>
          <a:noFill/>
        </p:spPr>
        <p:txBody>
          <a:bodyPr wrap="square" rtlCol="0">
            <a:spAutoFit/>
          </a:bodyPr>
          <a:lstStyle/>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How to Prevent Image Manipulation?</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Establish clear guidelines</a:t>
            </a: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Provide training and education</a:t>
            </a: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Use image detection tools</a:t>
            </a: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Enforce consequences and penalties for intentional manipulation</a:t>
            </a: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Promote a culture of integrity</a:t>
            </a:r>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5" name="Picture 2" descr="Learning and Development: A Comprehensive Guide - AIHR">
            <a:extLst>
              <a:ext uri="{FF2B5EF4-FFF2-40B4-BE49-F238E27FC236}">
                <a16:creationId xmlns:a16="http://schemas.microsoft.com/office/drawing/2014/main" id="{17D93B58-5910-4548-85D4-EC6E87D3B7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5635" y="1678193"/>
            <a:ext cx="5030156" cy="4024125"/>
          </a:xfrm>
          <a:prstGeom prst="rect">
            <a:avLst/>
          </a:prstGeom>
          <a:noFill/>
          <a:extLst>
            <a:ext uri="{909E8E84-426E-40DD-AFC4-6F175D3DCCD1}">
              <a14:hiddenFill xmlns:a14="http://schemas.microsoft.com/office/drawing/2010/main">
                <a:solidFill>
                  <a:srgbClr val="FFFFFF"/>
                </a:solidFill>
              </a14:hiddenFill>
            </a:ext>
          </a:extLst>
        </p:spPr>
      </p:pic>
      <p:sp>
        <p:nvSpPr>
          <p:cNvPr id="6" name="Pravokutnik 3">
            <a:extLst>
              <a:ext uri="{FF2B5EF4-FFF2-40B4-BE49-F238E27FC236}">
                <a16:creationId xmlns:a16="http://schemas.microsoft.com/office/drawing/2014/main" id="{5F5DA706-0F09-4C93-8F01-ECC65EB70C2F}"/>
              </a:ext>
            </a:extLst>
          </p:cNvPr>
          <p:cNvSpPr/>
          <p:nvPr/>
        </p:nvSpPr>
        <p:spPr>
          <a:xfrm>
            <a:off x="7342723" y="5702318"/>
            <a:ext cx="4123068" cy="307777"/>
          </a:xfrm>
          <a:prstGeom prst="rect">
            <a:avLst/>
          </a:prstGeom>
        </p:spPr>
        <p:txBody>
          <a:bodyPr wrap="square">
            <a:spAutoFit/>
          </a:bodyPr>
          <a:lstStyle/>
          <a:p>
            <a:r>
              <a:rPr lang="hr-HR" sz="1050" dirty="0" err="1">
                <a:solidFill>
                  <a:schemeClr val="bg2">
                    <a:lumMod val="75000"/>
                  </a:schemeClr>
                </a:solidFill>
                <a:latin typeface="Open Sans"/>
              </a:rPr>
              <a:t>Image</a:t>
            </a:r>
            <a:r>
              <a:rPr lang="hr-HR" sz="1050" dirty="0">
                <a:solidFill>
                  <a:schemeClr val="bg2">
                    <a:lumMod val="75000"/>
                  </a:schemeClr>
                </a:solidFill>
                <a:latin typeface="Open Sans"/>
              </a:rPr>
              <a:t> </a:t>
            </a:r>
            <a:r>
              <a:rPr lang="hr-HR" sz="1400" dirty="0" err="1">
                <a:solidFill>
                  <a:schemeClr val="bg2">
                    <a:lumMod val="75000"/>
                  </a:schemeClr>
                </a:solidFill>
                <a:latin typeface="Open Sans"/>
              </a:rPr>
              <a:t>taken</a:t>
            </a:r>
            <a:r>
              <a:rPr lang="hr-HR" sz="1050" dirty="0">
                <a:solidFill>
                  <a:schemeClr val="bg2">
                    <a:lumMod val="75000"/>
                  </a:schemeClr>
                </a:solidFill>
                <a:latin typeface="Open Sans"/>
              </a:rPr>
              <a:t> </a:t>
            </a:r>
            <a:r>
              <a:rPr lang="hr-HR" sz="1050" dirty="0" err="1">
                <a:solidFill>
                  <a:schemeClr val="bg2">
                    <a:lumMod val="75000"/>
                  </a:schemeClr>
                </a:solidFill>
                <a:latin typeface="Open Sans"/>
              </a:rPr>
              <a:t>from</a:t>
            </a:r>
            <a:r>
              <a:rPr lang="hr-HR" sz="1050" dirty="0">
                <a:solidFill>
                  <a:schemeClr val="bg2">
                    <a:lumMod val="75000"/>
                  </a:schemeClr>
                </a:solidFill>
                <a:latin typeface="Open Sans"/>
              </a:rPr>
              <a:t> </a:t>
            </a:r>
            <a:r>
              <a:rPr lang="en-US" sz="1050" dirty="0">
                <a:solidFill>
                  <a:schemeClr val="bg2">
                    <a:lumMod val="75000"/>
                  </a:schemeClr>
                </a:solidFill>
                <a:latin typeface="Open Sans"/>
              </a:rPr>
              <a:t>the Academy to Innovate HR (AIHR)</a:t>
            </a:r>
            <a:endParaRPr lang="hr-HR" sz="1050" dirty="0">
              <a:solidFill>
                <a:schemeClr val="bg2">
                  <a:lumMod val="75000"/>
                </a:schemeClr>
              </a:solidFill>
            </a:endParaRPr>
          </a:p>
        </p:txBody>
      </p:sp>
    </p:spTree>
    <p:extLst>
      <p:ext uri="{BB962C8B-B14F-4D97-AF65-F5344CB8AC3E}">
        <p14:creationId xmlns:p14="http://schemas.microsoft.com/office/powerpoint/2010/main" val="437980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sp>
        <p:nvSpPr>
          <p:cNvPr id="8" name="TextBox 7">
            <a:extLst>
              <a:ext uri="{FF2B5EF4-FFF2-40B4-BE49-F238E27FC236}">
                <a16:creationId xmlns:a16="http://schemas.microsoft.com/office/drawing/2014/main" id="{CC6B3F58-2EA4-9D08-9683-DDF11DA5EB7A}"/>
              </a:ext>
            </a:extLst>
          </p:cNvPr>
          <p:cNvSpPr txBox="1"/>
          <p:nvPr/>
        </p:nvSpPr>
        <p:spPr>
          <a:xfrm>
            <a:off x="710005" y="441064"/>
            <a:ext cx="7594899" cy="523220"/>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Q&amp;A</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7632950B-B060-AA9A-EDC4-546A07BCB3E4}"/>
              </a:ext>
            </a:extLst>
          </p:cNvPr>
          <p:cNvSpPr txBox="1"/>
          <p:nvPr/>
        </p:nvSpPr>
        <p:spPr>
          <a:xfrm>
            <a:off x="3139440" y="5530940"/>
            <a:ext cx="7275755" cy="646331"/>
          </a:xfrm>
          <a:prstGeom prst="rect">
            <a:avLst/>
          </a:prstGeom>
          <a:noFill/>
        </p:spPr>
        <p:txBody>
          <a:bodyPr wrap="square" rtlCol="0">
            <a:spAutoFit/>
          </a:bodyPr>
          <a:lstStyle/>
          <a:p>
            <a:pPr algn="ct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For any further inquiries or contact, please feel free to email at antonija.mijatovic@mefst.hr</a:t>
            </a:r>
          </a:p>
        </p:txBody>
      </p:sp>
      <p:pic>
        <p:nvPicPr>
          <p:cNvPr id="5" name="Picture 4" descr="Free Vector | Thank you for your attention sign deesign">
            <a:extLst>
              <a:ext uri="{FF2B5EF4-FFF2-40B4-BE49-F238E27FC236}">
                <a16:creationId xmlns:a16="http://schemas.microsoft.com/office/drawing/2014/main" id="{B49256C9-AD5A-4001-A7F3-C2360B6E1C59}"/>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5677" t="5791" r="4019" b="5322"/>
          <a:stretch/>
        </p:blipFill>
        <p:spPr bwMode="auto">
          <a:xfrm>
            <a:off x="4592432" y="1195407"/>
            <a:ext cx="4369772" cy="4301137"/>
          </a:xfrm>
          <a:prstGeom prst="rect">
            <a:avLst/>
          </a:prstGeom>
          <a:noFill/>
          <a:extLst>
            <a:ext uri="{909E8E84-426E-40DD-AFC4-6F175D3DCCD1}">
              <a14:hiddenFill xmlns:a14="http://schemas.microsoft.com/office/drawing/2010/main">
                <a:solidFill>
                  <a:srgbClr val="FFFFFF"/>
                </a:solidFill>
              </a14:hiddenFill>
            </a:ext>
          </a:extLst>
        </p:spPr>
      </p:pic>
      <p:sp>
        <p:nvSpPr>
          <p:cNvPr id="6" name="Pravokutnik 4">
            <a:extLst>
              <a:ext uri="{FF2B5EF4-FFF2-40B4-BE49-F238E27FC236}">
                <a16:creationId xmlns:a16="http://schemas.microsoft.com/office/drawing/2014/main" id="{E1D8A2C4-7D70-4FB1-B3CE-3D58FBF486DF}"/>
              </a:ext>
            </a:extLst>
          </p:cNvPr>
          <p:cNvSpPr/>
          <p:nvPr/>
        </p:nvSpPr>
        <p:spPr>
          <a:xfrm>
            <a:off x="5944643" y="4933151"/>
            <a:ext cx="1810111" cy="253916"/>
          </a:xfrm>
          <a:prstGeom prst="rect">
            <a:avLst/>
          </a:prstGeom>
        </p:spPr>
        <p:txBody>
          <a:bodyPr wrap="none">
            <a:spAutoFit/>
          </a:bodyPr>
          <a:lstStyle/>
          <a:p>
            <a:r>
              <a:rPr lang="hr-HR" sz="1050" dirty="0" err="1">
                <a:solidFill>
                  <a:schemeClr val="bg2">
                    <a:lumMod val="75000"/>
                  </a:schemeClr>
                </a:solidFill>
              </a:rPr>
              <a:t>Image</a:t>
            </a:r>
            <a:r>
              <a:rPr lang="hr-HR" sz="1050" dirty="0">
                <a:solidFill>
                  <a:schemeClr val="bg2">
                    <a:lumMod val="75000"/>
                  </a:schemeClr>
                </a:solidFill>
              </a:rPr>
              <a:t> </a:t>
            </a:r>
            <a:r>
              <a:rPr lang="hr-HR" sz="1050" dirty="0" err="1">
                <a:solidFill>
                  <a:schemeClr val="bg2">
                    <a:lumMod val="75000"/>
                  </a:schemeClr>
                </a:solidFill>
              </a:rPr>
              <a:t>from</a:t>
            </a:r>
            <a:r>
              <a:rPr lang="hr-HR" sz="1050" dirty="0">
                <a:solidFill>
                  <a:schemeClr val="bg2">
                    <a:lumMod val="75000"/>
                  </a:schemeClr>
                </a:solidFill>
              </a:rPr>
              <a:t> freepik.com</a:t>
            </a:r>
          </a:p>
        </p:txBody>
      </p:sp>
    </p:spTree>
    <p:extLst>
      <p:ext uri="{BB962C8B-B14F-4D97-AF65-F5344CB8AC3E}">
        <p14:creationId xmlns:p14="http://schemas.microsoft.com/office/powerpoint/2010/main" val="443724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p:nvPr/>
        </p:nvSpPr>
        <p:spPr>
          <a:xfrm>
            <a:off x="6653048" y="5623034"/>
            <a:ext cx="1229711" cy="95644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4" name="Google Shape;94;p2"/>
          <p:cNvPicPr preferRelativeResize="0"/>
          <p:nvPr/>
        </p:nvPicPr>
        <p:blipFill rotWithShape="1">
          <a:blip r:embed="rId3">
            <a:alphaModFix/>
          </a:blip>
          <a:srcRect/>
          <a:stretch/>
        </p:blipFill>
        <p:spPr>
          <a:xfrm>
            <a:off x="8440" y="0"/>
            <a:ext cx="12175121" cy="6858002"/>
          </a:xfrm>
          <a:prstGeom prst="rect">
            <a:avLst/>
          </a:prstGeom>
          <a:noFill/>
          <a:ln>
            <a:noFill/>
          </a:ln>
        </p:spPr>
      </p:pic>
      <p:pic>
        <p:nvPicPr>
          <p:cNvPr id="95" name="Google Shape;95;p2"/>
          <p:cNvPicPr preferRelativeResize="0"/>
          <p:nvPr/>
        </p:nvPicPr>
        <p:blipFill>
          <a:blip r:embed="rId4">
            <a:alphaModFix/>
          </a:blip>
          <a:stretch>
            <a:fillRect/>
          </a:stretch>
        </p:blipFill>
        <p:spPr>
          <a:xfrm>
            <a:off x="8439" y="1482968"/>
            <a:ext cx="12192000" cy="3559969"/>
          </a:xfrm>
          <a:prstGeom prst="rect">
            <a:avLst/>
          </a:prstGeom>
          <a:noFill/>
          <a:ln>
            <a:noFill/>
          </a:ln>
        </p:spPr>
      </p:pic>
      <p:pic>
        <p:nvPicPr>
          <p:cNvPr id="3" name="Picture 2">
            <a:extLst>
              <a:ext uri="{FF2B5EF4-FFF2-40B4-BE49-F238E27FC236}">
                <a16:creationId xmlns:a16="http://schemas.microsoft.com/office/drawing/2014/main" id="{651309EB-1124-834A-9290-8CCDC87DEAE8}"/>
              </a:ext>
            </a:extLst>
          </p:cNvPr>
          <p:cNvPicPr>
            <a:picLocks noChangeAspect="1"/>
          </p:cNvPicPr>
          <p:nvPr/>
        </p:nvPicPr>
        <p:blipFill>
          <a:blip r:embed="rId5"/>
          <a:stretch>
            <a:fillRect/>
          </a:stretch>
        </p:blipFill>
        <p:spPr>
          <a:xfrm>
            <a:off x="3151118" y="2476283"/>
            <a:ext cx="1857611" cy="63274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B44C2C-7967-6E8D-C84E-C8F5C65A8AEC}"/>
              </a:ext>
            </a:extLst>
          </p:cNvPr>
          <p:cNvPicPr>
            <a:picLocks noChangeAspect="1"/>
          </p:cNvPicPr>
          <p:nvPr/>
        </p:nvPicPr>
        <p:blipFill>
          <a:blip r:embed="rId3"/>
          <a:stretch>
            <a:fillRect/>
          </a:stretch>
        </p:blipFill>
        <p:spPr>
          <a:xfrm>
            <a:off x="8439" y="0"/>
            <a:ext cx="12175121" cy="6858000"/>
          </a:xfrm>
          <a:prstGeom prst="rect">
            <a:avLst/>
          </a:prstGeom>
        </p:spPr>
      </p:pic>
      <p:sp>
        <p:nvSpPr>
          <p:cNvPr id="7" name="TextBox 6">
            <a:extLst>
              <a:ext uri="{FF2B5EF4-FFF2-40B4-BE49-F238E27FC236}">
                <a16:creationId xmlns:a16="http://schemas.microsoft.com/office/drawing/2014/main" id="{F15C210F-3F6B-9CFA-5648-C75E08E6165A}"/>
              </a:ext>
            </a:extLst>
          </p:cNvPr>
          <p:cNvSpPr txBox="1"/>
          <p:nvPr/>
        </p:nvSpPr>
        <p:spPr>
          <a:xfrm>
            <a:off x="4599295" y="1064526"/>
            <a:ext cx="2456599" cy="584775"/>
          </a:xfrm>
          <a:prstGeom prst="rect">
            <a:avLst/>
          </a:prstGeom>
          <a:noFill/>
        </p:spPr>
        <p:txBody>
          <a:bodyPr wrap="square" rtlCol="0">
            <a:spAutoFit/>
          </a:bodyPr>
          <a:lstStyle/>
          <a:p>
            <a:r>
              <a:rPr lang="en-GR" sz="3200" dirty="0">
                <a:solidFill>
                  <a:srgbClr val="002060"/>
                </a:solidFill>
              </a:rPr>
              <a:t>THANK YOU!</a:t>
            </a:r>
          </a:p>
        </p:txBody>
      </p:sp>
      <p:pic>
        <p:nvPicPr>
          <p:cNvPr id="10" name="Picture 9">
            <a:extLst>
              <a:ext uri="{FF2B5EF4-FFF2-40B4-BE49-F238E27FC236}">
                <a16:creationId xmlns:a16="http://schemas.microsoft.com/office/drawing/2014/main" id="{72D88857-0A5F-F8CA-26BC-CEC74F2D33D6}"/>
              </a:ext>
            </a:extLst>
          </p:cNvPr>
          <p:cNvPicPr>
            <a:picLocks noChangeAspect="1"/>
          </p:cNvPicPr>
          <p:nvPr/>
        </p:nvPicPr>
        <p:blipFill>
          <a:blip r:embed="rId4"/>
          <a:stretch>
            <a:fillRect/>
          </a:stretch>
        </p:blipFill>
        <p:spPr>
          <a:xfrm>
            <a:off x="354842" y="6094221"/>
            <a:ext cx="2456598" cy="545910"/>
          </a:xfrm>
          <a:prstGeom prst="rect">
            <a:avLst/>
          </a:prstGeom>
        </p:spPr>
      </p:pic>
      <p:pic>
        <p:nvPicPr>
          <p:cNvPr id="11" name="Picture 10" descr="A qr code on a white background&#10;&#10;Description automatically generated">
            <a:extLst>
              <a:ext uri="{FF2B5EF4-FFF2-40B4-BE49-F238E27FC236}">
                <a16:creationId xmlns:a16="http://schemas.microsoft.com/office/drawing/2014/main" id="{AC302C54-3F54-D1AC-0A7B-8287047EAE1D}"/>
              </a:ext>
            </a:extLst>
          </p:cNvPr>
          <p:cNvPicPr>
            <a:picLocks noChangeAspect="1"/>
          </p:cNvPicPr>
          <p:nvPr/>
        </p:nvPicPr>
        <p:blipFill>
          <a:blip r:embed="rId5"/>
          <a:stretch>
            <a:fillRect/>
          </a:stretch>
        </p:blipFill>
        <p:spPr>
          <a:xfrm>
            <a:off x="341193" y="4036354"/>
            <a:ext cx="923925" cy="923925"/>
          </a:xfrm>
          <a:prstGeom prst="rect">
            <a:avLst/>
          </a:prstGeom>
        </p:spPr>
      </p:pic>
      <p:sp>
        <p:nvSpPr>
          <p:cNvPr id="12" name="Google Shape;203;p10">
            <a:extLst>
              <a:ext uri="{FF2B5EF4-FFF2-40B4-BE49-F238E27FC236}">
                <a16:creationId xmlns:a16="http://schemas.microsoft.com/office/drawing/2014/main" id="{D25316AD-E687-0A1C-C9D4-C9FCC0935216}"/>
              </a:ext>
            </a:extLst>
          </p:cNvPr>
          <p:cNvSpPr txBox="1"/>
          <p:nvPr/>
        </p:nvSpPr>
        <p:spPr>
          <a:xfrm>
            <a:off x="381502" y="5083214"/>
            <a:ext cx="843192" cy="43084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GB" sz="1100" dirty="0">
                <a:solidFill>
                  <a:schemeClr val="bg1"/>
                </a:solidFill>
                <a:latin typeface="Roboto"/>
                <a:ea typeface="Roboto"/>
                <a:cs typeface="Roboto"/>
                <a:sym typeface="Roboto"/>
              </a:rPr>
              <a:t>CHANGER Website</a:t>
            </a:r>
            <a:endParaRPr lang="en-US" dirty="0">
              <a:solidFill>
                <a:schemeClr val="bg1"/>
              </a:solidFill>
            </a:endParaRPr>
          </a:p>
        </p:txBody>
      </p:sp>
      <p:sp>
        <p:nvSpPr>
          <p:cNvPr id="13" name="Google Shape;136;p7">
            <a:extLst>
              <a:ext uri="{FF2B5EF4-FFF2-40B4-BE49-F238E27FC236}">
                <a16:creationId xmlns:a16="http://schemas.microsoft.com/office/drawing/2014/main" id="{7BF4C688-717A-28AF-2D5E-657AEC86D0BC}"/>
              </a:ext>
            </a:extLst>
          </p:cNvPr>
          <p:cNvSpPr txBox="1"/>
          <p:nvPr/>
        </p:nvSpPr>
        <p:spPr>
          <a:xfrm>
            <a:off x="3068894" y="6091692"/>
            <a:ext cx="7974000" cy="5940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050" dirty="0">
                <a:solidFill>
                  <a:schemeClr val="bg1"/>
                </a:solidFill>
                <a:latin typeface="Roboto" panose="02000000000000000000" pitchFamily="2" charset="0"/>
                <a:ea typeface="Roboto" panose="02000000000000000000" pitchFamily="2" charset="0"/>
                <a:cs typeface="Roboto" panose="02000000000000000000" pitchFamily="2" charset="0"/>
                <a:sym typeface="Calibri"/>
              </a:rPr>
              <a:t>Views and opinions expressed are however those of the author(s) only, and do not necessarily reflect those of the European Union. Neither the European Union nor the granting authority can be held responsible for them.</a:t>
            </a:r>
            <a:endParaRPr sz="1050" dirty="0">
              <a:solidFill>
                <a:schemeClr val="bg1"/>
              </a:solidFill>
              <a:latin typeface="Roboto" panose="02000000000000000000" pitchFamily="2" charset="0"/>
              <a:ea typeface="Roboto" panose="02000000000000000000" pitchFamily="2" charset="0"/>
              <a:cs typeface="Roboto" panose="02000000000000000000" pitchFamily="2" charset="0"/>
              <a:sym typeface="Calibri"/>
            </a:endParaRPr>
          </a:p>
        </p:txBody>
      </p:sp>
      <p:grpSp>
        <p:nvGrpSpPr>
          <p:cNvPr id="14" name="Google Shape;205;p10">
            <a:extLst>
              <a:ext uri="{FF2B5EF4-FFF2-40B4-BE49-F238E27FC236}">
                <a16:creationId xmlns:a16="http://schemas.microsoft.com/office/drawing/2014/main" id="{52B4FF54-1519-67F9-0E9E-8723732A314A}"/>
              </a:ext>
            </a:extLst>
          </p:cNvPr>
          <p:cNvGrpSpPr/>
          <p:nvPr/>
        </p:nvGrpSpPr>
        <p:grpSpPr>
          <a:xfrm>
            <a:off x="1665477" y="3940469"/>
            <a:ext cx="4345171" cy="1864090"/>
            <a:chOff x="596924" y="2014728"/>
            <a:chExt cx="5463245" cy="1864090"/>
          </a:xfrm>
        </p:grpSpPr>
        <p:grpSp>
          <p:nvGrpSpPr>
            <p:cNvPr id="15" name="Google Shape;206;p10">
              <a:extLst>
                <a:ext uri="{FF2B5EF4-FFF2-40B4-BE49-F238E27FC236}">
                  <a16:creationId xmlns:a16="http://schemas.microsoft.com/office/drawing/2014/main" id="{E7DABC7A-37C9-B3AF-32F2-70F041D1A910}"/>
                </a:ext>
              </a:extLst>
            </p:cNvPr>
            <p:cNvGrpSpPr/>
            <p:nvPr/>
          </p:nvGrpSpPr>
          <p:grpSpPr>
            <a:xfrm>
              <a:off x="596924" y="2346052"/>
              <a:ext cx="5463245" cy="1532766"/>
              <a:chOff x="596924" y="2346052"/>
              <a:chExt cx="5463245" cy="1532766"/>
            </a:xfrm>
          </p:grpSpPr>
          <p:sp>
            <p:nvSpPr>
              <p:cNvPr id="17" name="Google Shape;207;p10">
                <a:extLst>
                  <a:ext uri="{FF2B5EF4-FFF2-40B4-BE49-F238E27FC236}">
                    <a16:creationId xmlns:a16="http://schemas.microsoft.com/office/drawing/2014/main" id="{262E8745-DEAF-5262-BDE1-EF0E2525799A}"/>
                  </a:ext>
                </a:extLst>
              </p:cNvPr>
              <p:cNvSpPr txBox="1"/>
              <p:nvPr/>
            </p:nvSpPr>
            <p:spPr>
              <a:xfrm>
                <a:off x="596924" y="2937873"/>
                <a:ext cx="5264909" cy="26157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GB" sz="1100" b="1" dirty="0">
                    <a:solidFill>
                      <a:schemeClr val="bg1"/>
                    </a:solidFill>
                    <a:latin typeface="Roboto"/>
                    <a:ea typeface="Roboto"/>
                    <a:cs typeface="Roboto"/>
                    <a:sym typeface="Roboto"/>
                  </a:rPr>
                  <a:t>LinkedIn: </a:t>
                </a:r>
                <a:r>
                  <a:rPr lang="en-GB" sz="1100" dirty="0">
                    <a:solidFill>
                      <a:schemeClr val="bg1"/>
                    </a:solidFill>
                    <a:latin typeface="Roboto"/>
                    <a:ea typeface="Roboto"/>
                    <a:cs typeface="Roboto"/>
                    <a:sym typeface="Roboto"/>
                  </a:rPr>
                  <a:t>www.linkedin.com/company/changer-eu-project/</a:t>
                </a:r>
                <a:endParaRPr sz="1100" dirty="0">
                  <a:solidFill>
                    <a:schemeClr val="bg1"/>
                  </a:solidFill>
                  <a:latin typeface="Roboto"/>
                  <a:ea typeface="Roboto"/>
                  <a:cs typeface="Roboto"/>
                  <a:sym typeface="Roboto"/>
                </a:endParaRPr>
              </a:p>
            </p:txBody>
          </p:sp>
          <p:sp>
            <p:nvSpPr>
              <p:cNvPr id="18" name="Google Shape;208;p10">
                <a:extLst>
                  <a:ext uri="{FF2B5EF4-FFF2-40B4-BE49-F238E27FC236}">
                    <a16:creationId xmlns:a16="http://schemas.microsoft.com/office/drawing/2014/main" id="{41C3F56B-9DB9-688B-D44A-CB0051A188A1}"/>
                  </a:ext>
                </a:extLst>
              </p:cNvPr>
              <p:cNvSpPr txBox="1"/>
              <p:nvPr/>
            </p:nvSpPr>
            <p:spPr>
              <a:xfrm flipH="1">
                <a:off x="596924" y="2346052"/>
                <a:ext cx="1554025" cy="26161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GB" sz="1100" b="1" dirty="0">
                    <a:solidFill>
                      <a:schemeClr val="bg1"/>
                    </a:solidFill>
                    <a:latin typeface="Roboto"/>
                    <a:ea typeface="Roboto"/>
                    <a:cs typeface="Roboto"/>
                    <a:sym typeface="Roboto"/>
                  </a:rPr>
                  <a:t>X:</a:t>
                </a:r>
                <a:r>
                  <a:rPr lang="en-GB" sz="1100" dirty="0">
                    <a:solidFill>
                      <a:schemeClr val="bg1"/>
                    </a:solidFill>
                    <a:latin typeface="Roboto"/>
                    <a:ea typeface="Roboto"/>
                    <a:cs typeface="Roboto"/>
                    <a:sym typeface="Roboto"/>
                  </a:rPr>
                  <a:t> @</a:t>
                </a:r>
                <a:r>
                  <a:rPr lang="en-GB" sz="1100" dirty="0" err="1">
                    <a:solidFill>
                      <a:schemeClr val="bg1"/>
                    </a:solidFill>
                    <a:latin typeface="Roboto"/>
                    <a:ea typeface="Roboto"/>
                    <a:cs typeface="Roboto"/>
                    <a:sym typeface="Roboto"/>
                  </a:rPr>
                  <a:t>ChangerEU</a:t>
                </a:r>
                <a:r>
                  <a:rPr lang="en-GB" sz="1100" dirty="0">
                    <a:solidFill>
                      <a:schemeClr val="bg1"/>
                    </a:solidFill>
                    <a:latin typeface="Roboto"/>
                    <a:ea typeface="Roboto"/>
                    <a:cs typeface="Roboto"/>
                    <a:sym typeface="Roboto"/>
                  </a:rPr>
                  <a:t> </a:t>
                </a:r>
                <a:endParaRPr dirty="0">
                  <a:solidFill>
                    <a:schemeClr val="bg1"/>
                  </a:solidFill>
                </a:endParaRPr>
              </a:p>
            </p:txBody>
          </p:sp>
          <p:sp>
            <p:nvSpPr>
              <p:cNvPr id="19" name="Google Shape;209;p10">
                <a:extLst>
                  <a:ext uri="{FF2B5EF4-FFF2-40B4-BE49-F238E27FC236}">
                    <a16:creationId xmlns:a16="http://schemas.microsoft.com/office/drawing/2014/main" id="{DFBFC319-5F69-19B4-4306-5EEDEB018281}"/>
                  </a:ext>
                </a:extLst>
              </p:cNvPr>
              <p:cNvSpPr txBox="1"/>
              <p:nvPr/>
            </p:nvSpPr>
            <p:spPr>
              <a:xfrm>
                <a:off x="596924" y="3278694"/>
                <a:ext cx="5463245" cy="60012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GB" sz="1100" b="1" dirty="0">
                    <a:solidFill>
                      <a:schemeClr val="bg1"/>
                    </a:solidFill>
                    <a:latin typeface="Roboto"/>
                    <a:ea typeface="Roboto"/>
                    <a:cs typeface="Roboto"/>
                    <a:sym typeface="Roboto"/>
                  </a:rPr>
                  <a:t>Embassy of Good Science: </a:t>
                </a:r>
                <a:r>
                  <a:rPr lang="en-GB" sz="1100" dirty="0" err="1">
                    <a:solidFill>
                      <a:schemeClr val="bg1"/>
                    </a:solidFill>
                    <a:latin typeface="Roboto"/>
                    <a:ea typeface="Roboto"/>
                    <a:cs typeface="Roboto"/>
                    <a:sym typeface="Roboto"/>
                  </a:rPr>
                  <a:t>embassy.science</a:t>
                </a:r>
                <a:r>
                  <a:rPr lang="en-GB" sz="1100" dirty="0">
                    <a:solidFill>
                      <a:schemeClr val="bg1"/>
                    </a:solidFill>
                    <a:latin typeface="Roboto"/>
                    <a:ea typeface="Roboto"/>
                    <a:cs typeface="Roboto"/>
                    <a:sym typeface="Roboto"/>
                  </a:rPr>
                  <a:t>/wiki/Initiative:Df0d11b5-2efa-4b58-b94f-6845c6e83b11 </a:t>
                </a:r>
                <a:endParaRPr dirty="0">
                  <a:solidFill>
                    <a:schemeClr val="bg1"/>
                  </a:solidFill>
                </a:endParaRPr>
              </a:p>
            </p:txBody>
          </p:sp>
        </p:grpSp>
        <p:sp>
          <p:nvSpPr>
            <p:cNvPr id="16" name="Google Shape;210;p10">
              <a:extLst>
                <a:ext uri="{FF2B5EF4-FFF2-40B4-BE49-F238E27FC236}">
                  <a16:creationId xmlns:a16="http://schemas.microsoft.com/office/drawing/2014/main" id="{D71DCD8C-A20B-6DB0-AABF-F8D70FD8F2B2}"/>
                </a:ext>
              </a:extLst>
            </p:cNvPr>
            <p:cNvSpPr txBox="1"/>
            <p:nvPr/>
          </p:nvSpPr>
          <p:spPr>
            <a:xfrm>
              <a:off x="596924" y="2014728"/>
              <a:ext cx="2706355" cy="26157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GB" sz="1100" b="1" u="sng" dirty="0">
                  <a:solidFill>
                    <a:schemeClr val="bg1"/>
                  </a:solidFill>
                  <a:latin typeface="Roboto"/>
                  <a:ea typeface="Roboto"/>
                  <a:cs typeface="Roboto"/>
                  <a:sym typeface="Roboto"/>
                </a:rPr>
                <a:t>Follow us on social</a:t>
              </a:r>
              <a:endParaRPr dirty="0">
                <a:solidFill>
                  <a:schemeClr val="bg1"/>
                </a:solidFill>
              </a:endParaRPr>
            </a:p>
          </p:txBody>
        </p:sp>
      </p:grpSp>
      <p:sp>
        <p:nvSpPr>
          <p:cNvPr id="20" name="Google Shape;208;p10">
            <a:extLst>
              <a:ext uri="{FF2B5EF4-FFF2-40B4-BE49-F238E27FC236}">
                <a16:creationId xmlns:a16="http://schemas.microsoft.com/office/drawing/2014/main" id="{C8184843-FF5E-41CC-F0A8-B907E810CF05}"/>
              </a:ext>
            </a:extLst>
          </p:cNvPr>
          <p:cNvSpPr txBox="1"/>
          <p:nvPr/>
        </p:nvSpPr>
        <p:spPr>
          <a:xfrm flipH="1">
            <a:off x="1665475" y="4562260"/>
            <a:ext cx="2345910" cy="26157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GB" sz="1100" b="1" dirty="0" err="1">
                <a:solidFill>
                  <a:schemeClr val="bg1"/>
                </a:solidFill>
                <a:latin typeface="Roboto"/>
                <a:ea typeface="Roboto"/>
                <a:cs typeface="Roboto"/>
                <a:sym typeface="Roboto"/>
              </a:rPr>
              <a:t>Bluesky</a:t>
            </a:r>
            <a:r>
              <a:rPr lang="en-GB" sz="1100" b="1" dirty="0">
                <a:solidFill>
                  <a:schemeClr val="bg1"/>
                </a:solidFill>
                <a:latin typeface="Roboto"/>
                <a:ea typeface="Roboto"/>
                <a:cs typeface="Roboto"/>
                <a:sym typeface="Roboto"/>
              </a:rPr>
              <a:t>:</a:t>
            </a:r>
            <a:r>
              <a:rPr lang="en-GB" sz="1100" dirty="0">
                <a:solidFill>
                  <a:schemeClr val="bg1"/>
                </a:solidFill>
                <a:latin typeface="Roboto"/>
                <a:ea typeface="Roboto"/>
                <a:cs typeface="Roboto"/>
                <a:sym typeface="Roboto"/>
              </a:rPr>
              <a:t> </a:t>
            </a:r>
            <a:r>
              <a:rPr lang="en-GB" sz="1100" b="0" i="0" dirty="0">
                <a:solidFill>
                  <a:schemeClr val="bg1"/>
                </a:solidFill>
                <a:effectLst/>
                <a:latin typeface="Roboto" panose="02000000000000000000" pitchFamily="2" charset="0"/>
                <a:ea typeface="Roboto" panose="02000000000000000000" pitchFamily="2" charset="0"/>
                <a:cs typeface="Roboto" panose="02000000000000000000" pitchFamily="2" charset="0"/>
              </a:rPr>
              <a:t>@</a:t>
            </a:r>
            <a:r>
              <a:rPr lang="en-GB" sz="1100" b="0" i="0" dirty="0" err="1">
                <a:solidFill>
                  <a:schemeClr val="bg1"/>
                </a:solidFill>
                <a:effectLst/>
                <a:latin typeface="Roboto" panose="02000000000000000000" pitchFamily="2" charset="0"/>
                <a:ea typeface="Roboto" panose="02000000000000000000" pitchFamily="2" charset="0"/>
                <a:cs typeface="Roboto" panose="02000000000000000000" pitchFamily="2" charset="0"/>
              </a:rPr>
              <a:t>changereu.bsky.social</a:t>
            </a:r>
            <a:endParaRPr sz="11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507594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sp>
        <p:nvSpPr>
          <p:cNvPr id="8" name="TextBox 7">
            <a:extLst>
              <a:ext uri="{FF2B5EF4-FFF2-40B4-BE49-F238E27FC236}">
                <a16:creationId xmlns:a16="http://schemas.microsoft.com/office/drawing/2014/main" id="{CC6B3F58-2EA4-9D08-9683-DDF11DA5EB7A}"/>
              </a:ext>
            </a:extLst>
          </p:cNvPr>
          <p:cNvSpPr txBox="1"/>
          <p:nvPr/>
        </p:nvSpPr>
        <p:spPr>
          <a:xfrm>
            <a:off x="710005" y="298824"/>
            <a:ext cx="7594899" cy="523220"/>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BACKGROUND</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7632950B-B060-AA9A-EDC4-546A07BCB3E4}"/>
              </a:ext>
            </a:extLst>
          </p:cNvPr>
          <p:cNvSpPr txBox="1"/>
          <p:nvPr/>
        </p:nvSpPr>
        <p:spPr>
          <a:xfrm>
            <a:off x="710005" y="1678193"/>
            <a:ext cx="7875195" cy="2585323"/>
          </a:xfrm>
          <a:prstGeom prst="rect">
            <a:avLst/>
          </a:prstGeom>
          <a:noFill/>
        </p:spPr>
        <p:txBody>
          <a:bodyPr wrap="square" rtlCol="0">
            <a:spAutoFit/>
          </a:bodyPr>
          <a:lstStyle/>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Image Manipulation and Research Misconduct:</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Purposeful image manipulation to distort scientific experiment results is categorized as severe research misconduct.</a:t>
            </a: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Manipulations encompass various techniques, such as cropping, color adjustment, selective enhancement, and duplication.</a:t>
            </a:r>
          </a:p>
          <a:p>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5" name="Slika 11">
            <a:extLst>
              <a:ext uri="{FF2B5EF4-FFF2-40B4-BE49-F238E27FC236}">
                <a16:creationId xmlns:a16="http://schemas.microsoft.com/office/drawing/2014/main" id="{38631C3E-F5EE-4B66-9420-25EA1E8F7DFB}"/>
              </a:ext>
            </a:extLst>
          </p:cNvPr>
          <p:cNvPicPr>
            <a:picLocks noChangeAspect="1"/>
          </p:cNvPicPr>
          <p:nvPr/>
        </p:nvPicPr>
        <p:blipFill rotWithShape="1">
          <a:blip r:embed="rId4"/>
          <a:srcRect b="3996"/>
          <a:stretch/>
        </p:blipFill>
        <p:spPr>
          <a:xfrm>
            <a:off x="2547273" y="4128347"/>
            <a:ext cx="5271647" cy="2218896"/>
          </a:xfrm>
          <a:prstGeom prst="rect">
            <a:avLst/>
          </a:prstGeom>
        </p:spPr>
      </p:pic>
      <p:pic>
        <p:nvPicPr>
          <p:cNvPr id="6" name="Slika 4">
            <a:extLst>
              <a:ext uri="{FF2B5EF4-FFF2-40B4-BE49-F238E27FC236}">
                <a16:creationId xmlns:a16="http://schemas.microsoft.com/office/drawing/2014/main" id="{C188FF8F-1394-454A-B4C2-1EA12A057620}"/>
              </a:ext>
            </a:extLst>
          </p:cNvPr>
          <p:cNvPicPr>
            <a:picLocks noChangeAspect="1"/>
          </p:cNvPicPr>
          <p:nvPr/>
        </p:nvPicPr>
        <p:blipFill rotWithShape="1">
          <a:blip r:embed="rId5"/>
          <a:srcRect l="8316" t="2768"/>
          <a:stretch/>
        </p:blipFill>
        <p:spPr>
          <a:xfrm>
            <a:off x="8483600" y="1678193"/>
            <a:ext cx="3397042" cy="4712292"/>
          </a:xfrm>
          <a:prstGeom prst="rect">
            <a:avLst/>
          </a:prstGeom>
        </p:spPr>
      </p:pic>
      <p:sp>
        <p:nvSpPr>
          <p:cNvPr id="10" name="Pravokutnik 12">
            <a:extLst>
              <a:ext uri="{FF2B5EF4-FFF2-40B4-BE49-F238E27FC236}">
                <a16:creationId xmlns:a16="http://schemas.microsoft.com/office/drawing/2014/main" id="{B499366F-D0CC-4B85-BB5B-8D1425EA815D}"/>
              </a:ext>
            </a:extLst>
          </p:cNvPr>
          <p:cNvSpPr/>
          <p:nvPr/>
        </p:nvSpPr>
        <p:spPr>
          <a:xfrm>
            <a:off x="9521120" y="6347243"/>
            <a:ext cx="2359521" cy="307777"/>
          </a:xfrm>
          <a:prstGeom prst="rect">
            <a:avLst/>
          </a:prstGeom>
        </p:spPr>
        <p:txBody>
          <a:bodyPr wrap="square">
            <a:spAutoFit/>
          </a:bodyPr>
          <a:lstStyle/>
          <a:p>
            <a:r>
              <a:rPr lang="en-US" sz="1400" dirty="0" err="1">
                <a:solidFill>
                  <a:schemeClr val="bg2">
                    <a:lumMod val="75000"/>
                  </a:schemeClr>
                </a:solidFill>
              </a:rPr>
              <a:t>Rossner</a:t>
            </a:r>
            <a:r>
              <a:rPr lang="en-US" sz="1400" dirty="0">
                <a:solidFill>
                  <a:schemeClr val="bg2">
                    <a:lumMod val="75000"/>
                  </a:schemeClr>
                </a:solidFill>
              </a:rPr>
              <a:t> </a:t>
            </a:r>
            <a:r>
              <a:rPr lang="hr-HR" sz="1400" dirty="0" err="1">
                <a:solidFill>
                  <a:schemeClr val="bg2">
                    <a:lumMod val="75000"/>
                  </a:schemeClr>
                </a:solidFill>
              </a:rPr>
              <a:t>and</a:t>
            </a:r>
            <a:r>
              <a:rPr lang="hr-HR" sz="1400" dirty="0">
                <a:solidFill>
                  <a:schemeClr val="bg2">
                    <a:lumMod val="75000"/>
                  </a:schemeClr>
                </a:solidFill>
              </a:rPr>
              <a:t> </a:t>
            </a:r>
            <a:r>
              <a:rPr lang="en-US" sz="1400" dirty="0">
                <a:solidFill>
                  <a:schemeClr val="bg2">
                    <a:lumMod val="75000"/>
                  </a:schemeClr>
                </a:solidFill>
              </a:rPr>
              <a:t>Yamada </a:t>
            </a:r>
            <a:r>
              <a:rPr lang="hr-HR" sz="1400" dirty="0">
                <a:solidFill>
                  <a:schemeClr val="bg2">
                    <a:lumMod val="75000"/>
                  </a:schemeClr>
                </a:solidFill>
              </a:rPr>
              <a:t>(</a:t>
            </a:r>
            <a:r>
              <a:rPr lang="en-US" sz="1400" dirty="0">
                <a:solidFill>
                  <a:schemeClr val="bg2">
                    <a:lumMod val="75000"/>
                  </a:schemeClr>
                </a:solidFill>
              </a:rPr>
              <a:t>2004</a:t>
            </a:r>
            <a:r>
              <a:rPr lang="hr-HR" sz="1400" dirty="0">
                <a:solidFill>
                  <a:schemeClr val="bg2">
                    <a:lumMod val="75000"/>
                  </a:schemeClr>
                </a:solidFill>
              </a:rPr>
              <a:t>)</a:t>
            </a:r>
            <a:endParaRPr lang="hr-HR" sz="1400" dirty="0"/>
          </a:p>
        </p:txBody>
      </p:sp>
      <p:sp>
        <p:nvSpPr>
          <p:cNvPr id="11" name="Pravokutnik 10">
            <a:extLst>
              <a:ext uri="{FF2B5EF4-FFF2-40B4-BE49-F238E27FC236}">
                <a16:creationId xmlns:a16="http://schemas.microsoft.com/office/drawing/2014/main" id="{EE737051-34E5-4E33-B45E-18E20C2D9C03}"/>
              </a:ext>
            </a:extLst>
          </p:cNvPr>
          <p:cNvSpPr/>
          <p:nvPr/>
        </p:nvSpPr>
        <p:spPr>
          <a:xfrm>
            <a:off x="5650688" y="6448733"/>
            <a:ext cx="2361399" cy="307777"/>
          </a:xfrm>
          <a:prstGeom prst="rect">
            <a:avLst/>
          </a:prstGeom>
        </p:spPr>
        <p:txBody>
          <a:bodyPr wrap="square">
            <a:spAutoFit/>
          </a:bodyPr>
          <a:lstStyle/>
          <a:p>
            <a:r>
              <a:rPr lang="en-US" sz="1400" dirty="0" err="1">
                <a:solidFill>
                  <a:schemeClr val="bg2">
                    <a:lumMod val="75000"/>
                  </a:schemeClr>
                </a:solidFill>
              </a:rPr>
              <a:t>Rossner</a:t>
            </a:r>
            <a:r>
              <a:rPr lang="en-US" sz="1400" dirty="0">
                <a:solidFill>
                  <a:schemeClr val="bg2">
                    <a:lumMod val="75000"/>
                  </a:schemeClr>
                </a:solidFill>
              </a:rPr>
              <a:t> </a:t>
            </a:r>
            <a:r>
              <a:rPr lang="hr-HR" sz="1400" dirty="0" err="1">
                <a:solidFill>
                  <a:schemeClr val="bg2">
                    <a:lumMod val="75000"/>
                  </a:schemeClr>
                </a:solidFill>
              </a:rPr>
              <a:t>and</a:t>
            </a:r>
            <a:r>
              <a:rPr lang="hr-HR" sz="1400" dirty="0">
                <a:solidFill>
                  <a:schemeClr val="bg2">
                    <a:lumMod val="75000"/>
                  </a:schemeClr>
                </a:solidFill>
              </a:rPr>
              <a:t> </a:t>
            </a:r>
            <a:r>
              <a:rPr lang="en-US" sz="1400" dirty="0">
                <a:solidFill>
                  <a:schemeClr val="bg2">
                    <a:lumMod val="75000"/>
                  </a:schemeClr>
                </a:solidFill>
              </a:rPr>
              <a:t>Yamada </a:t>
            </a:r>
            <a:r>
              <a:rPr lang="hr-HR" sz="1400" dirty="0">
                <a:solidFill>
                  <a:schemeClr val="bg2">
                    <a:lumMod val="75000"/>
                  </a:schemeClr>
                </a:solidFill>
              </a:rPr>
              <a:t>(</a:t>
            </a:r>
            <a:r>
              <a:rPr lang="en-US" sz="1400" dirty="0">
                <a:solidFill>
                  <a:schemeClr val="bg2">
                    <a:lumMod val="75000"/>
                  </a:schemeClr>
                </a:solidFill>
              </a:rPr>
              <a:t>2004</a:t>
            </a:r>
            <a:r>
              <a:rPr lang="hr-HR" sz="1400" dirty="0">
                <a:solidFill>
                  <a:schemeClr val="bg2">
                    <a:lumMod val="75000"/>
                  </a:schemeClr>
                </a:solidFill>
              </a:rPr>
              <a:t>)</a:t>
            </a:r>
            <a:endParaRPr lang="hr-HR" sz="1400" dirty="0"/>
          </a:p>
        </p:txBody>
      </p:sp>
    </p:spTree>
    <p:extLst>
      <p:ext uri="{BB962C8B-B14F-4D97-AF65-F5344CB8AC3E}">
        <p14:creationId xmlns:p14="http://schemas.microsoft.com/office/powerpoint/2010/main" val="1811550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sp>
        <p:nvSpPr>
          <p:cNvPr id="8" name="TextBox 7">
            <a:extLst>
              <a:ext uri="{FF2B5EF4-FFF2-40B4-BE49-F238E27FC236}">
                <a16:creationId xmlns:a16="http://schemas.microsoft.com/office/drawing/2014/main" id="{CC6B3F58-2EA4-9D08-9683-DDF11DA5EB7A}"/>
              </a:ext>
            </a:extLst>
          </p:cNvPr>
          <p:cNvSpPr txBox="1"/>
          <p:nvPr/>
        </p:nvSpPr>
        <p:spPr>
          <a:xfrm>
            <a:off x="710005" y="441064"/>
            <a:ext cx="7594899" cy="523220"/>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BACKGROUND</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7632950B-B060-AA9A-EDC4-546A07BCB3E4}"/>
              </a:ext>
            </a:extLst>
          </p:cNvPr>
          <p:cNvSpPr txBox="1"/>
          <p:nvPr/>
        </p:nvSpPr>
        <p:spPr>
          <a:xfrm>
            <a:off x="710005" y="1678193"/>
            <a:ext cx="9940066" cy="923330"/>
          </a:xfrm>
          <a:prstGeom prst="rect">
            <a:avLst/>
          </a:prstGeom>
          <a:noFill/>
        </p:spPr>
        <p:txBody>
          <a:bodyPr wrap="square" rtlCol="0">
            <a:spAutoFit/>
          </a:bodyPr>
          <a:lstStyle/>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Before we dive in — take a guess: What percentage of published scientific articles do you think contain inappropriate image duplications or manipulations?</a:t>
            </a:r>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435225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sp>
        <p:nvSpPr>
          <p:cNvPr id="8" name="TextBox 7">
            <a:extLst>
              <a:ext uri="{FF2B5EF4-FFF2-40B4-BE49-F238E27FC236}">
                <a16:creationId xmlns:a16="http://schemas.microsoft.com/office/drawing/2014/main" id="{CC6B3F58-2EA4-9D08-9683-DDF11DA5EB7A}"/>
              </a:ext>
            </a:extLst>
          </p:cNvPr>
          <p:cNvSpPr txBox="1"/>
          <p:nvPr/>
        </p:nvSpPr>
        <p:spPr>
          <a:xfrm>
            <a:off x="710005" y="441064"/>
            <a:ext cx="7594899" cy="523220"/>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BACKGROUND</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7632950B-B060-AA9A-EDC4-546A07BCB3E4}"/>
              </a:ext>
            </a:extLst>
          </p:cNvPr>
          <p:cNvSpPr txBox="1"/>
          <p:nvPr/>
        </p:nvSpPr>
        <p:spPr>
          <a:xfrm>
            <a:off x="710005" y="1678193"/>
            <a:ext cx="9940066" cy="2585323"/>
          </a:xfrm>
          <a:prstGeom prst="rect">
            <a:avLst/>
          </a:prstGeom>
          <a:noFill/>
        </p:spPr>
        <p:txBody>
          <a:bodyPr wrap="square" rtlCol="0">
            <a:spAutoFit/>
          </a:bodyPr>
          <a:lstStyle/>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Prevalence of Image Manipulation:</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Recent studies have shed light on the higher prevalence of this phenomenon in the scientific community.</a:t>
            </a: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The extent of image manipulation in science is greater than previously perceived.</a:t>
            </a: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In one study ~4% of the surveyed papers contained some form of image duplication or manipulation (Bik et al, 2016).</a:t>
            </a:r>
          </a:p>
          <a:p>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379331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sp>
        <p:nvSpPr>
          <p:cNvPr id="8" name="TextBox 7">
            <a:extLst>
              <a:ext uri="{FF2B5EF4-FFF2-40B4-BE49-F238E27FC236}">
                <a16:creationId xmlns:a16="http://schemas.microsoft.com/office/drawing/2014/main" id="{CC6B3F58-2EA4-9D08-9683-DDF11DA5EB7A}"/>
              </a:ext>
            </a:extLst>
          </p:cNvPr>
          <p:cNvSpPr txBox="1"/>
          <p:nvPr/>
        </p:nvSpPr>
        <p:spPr>
          <a:xfrm>
            <a:off x="710005" y="441064"/>
            <a:ext cx="7594899" cy="523220"/>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BACKGROUND</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11" name="Slika 12">
            <a:extLst>
              <a:ext uri="{FF2B5EF4-FFF2-40B4-BE49-F238E27FC236}">
                <a16:creationId xmlns:a16="http://schemas.microsoft.com/office/drawing/2014/main" id="{86E7CC99-41FA-4008-B777-7DC73885BB2E}"/>
              </a:ext>
            </a:extLst>
          </p:cNvPr>
          <p:cNvPicPr>
            <a:picLocks noChangeAspect="1"/>
          </p:cNvPicPr>
          <p:nvPr/>
        </p:nvPicPr>
        <p:blipFill>
          <a:blip r:embed="rId4">
            <a:duotone>
              <a:schemeClr val="accent1">
                <a:shade val="45000"/>
                <a:satMod val="135000"/>
              </a:schemeClr>
              <a:prstClr val="white"/>
            </a:duotone>
          </a:blip>
          <a:stretch>
            <a:fillRect/>
          </a:stretch>
        </p:blipFill>
        <p:spPr>
          <a:xfrm>
            <a:off x="486944" y="2835428"/>
            <a:ext cx="6801215" cy="273926"/>
          </a:xfrm>
          <a:prstGeom prst="rect">
            <a:avLst/>
          </a:prstGeom>
        </p:spPr>
      </p:pic>
      <p:sp>
        <p:nvSpPr>
          <p:cNvPr id="9" name="TextBox 8">
            <a:extLst>
              <a:ext uri="{FF2B5EF4-FFF2-40B4-BE49-F238E27FC236}">
                <a16:creationId xmlns:a16="http://schemas.microsoft.com/office/drawing/2014/main" id="{7632950B-B060-AA9A-EDC4-546A07BCB3E4}"/>
              </a:ext>
            </a:extLst>
          </p:cNvPr>
          <p:cNvSpPr txBox="1"/>
          <p:nvPr/>
        </p:nvSpPr>
        <p:spPr>
          <a:xfrm>
            <a:off x="710005" y="1678193"/>
            <a:ext cx="9940066" cy="2862322"/>
          </a:xfrm>
          <a:prstGeom prst="rect">
            <a:avLst/>
          </a:prstGeom>
          <a:noFill/>
        </p:spPr>
        <p:txBody>
          <a:bodyPr wrap="square" rtlCol="0">
            <a:spAutoFit/>
          </a:bodyPr>
          <a:lstStyle/>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Image duplication : cloning objects into an image, to add features that were not previously present, taking the cloned object from the same or a different image.</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Inappropriate image duplication:</a:t>
            </a: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Simple duplications;</a:t>
            </a: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Duplications with repositioning;</a:t>
            </a: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Duplications within the same figure.</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4" name="Picture 3"/>
          <p:cNvPicPr>
            <a:picLocks noChangeAspect="1"/>
          </p:cNvPicPr>
          <p:nvPr/>
        </p:nvPicPr>
        <p:blipFill>
          <a:blip r:embed="rId5"/>
          <a:stretch>
            <a:fillRect/>
          </a:stretch>
        </p:blipFill>
        <p:spPr>
          <a:xfrm>
            <a:off x="7766664" y="2963525"/>
            <a:ext cx="3367862" cy="3255183"/>
          </a:xfrm>
          <a:prstGeom prst="rect">
            <a:avLst/>
          </a:prstGeom>
        </p:spPr>
      </p:pic>
    </p:spTree>
    <p:extLst>
      <p:ext uri="{BB962C8B-B14F-4D97-AF65-F5344CB8AC3E}">
        <p14:creationId xmlns:p14="http://schemas.microsoft.com/office/powerpoint/2010/main" val="4152677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sp>
        <p:nvSpPr>
          <p:cNvPr id="8" name="TextBox 7">
            <a:extLst>
              <a:ext uri="{FF2B5EF4-FFF2-40B4-BE49-F238E27FC236}">
                <a16:creationId xmlns:a16="http://schemas.microsoft.com/office/drawing/2014/main" id="{CC6B3F58-2EA4-9D08-9683-DDF11DA5EB7A}"/>
              </a:ext>
            </a:extLst>
          </p:cNvPr>
          <p:cNvSpPr txBox="1"/>
          <p:nvPr/>
        </p:nvSpPr>
        <p:spPr>
          <a:xfrm>
            <a:off x="710005" y="441064"/>
            <a:ext cx="7594899" cy="523220"/>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BACKGROUND</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10" name="Slika 6">
            <a:extLst>
              <a:ext uri="{FF2B5EF4-FFF2-40B4-BE49-F238E27FC236}">
                <a16:creationId xmlns:a16="http://schemas.microsoft.com/office/drawing/2014/main" id="{51AB0DE9-DA3F-4837-A9C5-237F31B26553}"/>
              </a:ext>
            </a:extLst>
          </p:cNvPr>
          <p:cNvPicPr>
            <a:picLocks noChangeAspect="1"/>
          </p:cNvPicPr>
          <p:nvPr/>
        </p:nvPicPr>
        <p:blipFill>
          <a:blip r:embed="rId4"/>
          <a:stretch>
            <a:fillRect/>
          </a:stretch>
        </p:blipFill>
        <p:spPr>
          <a:xfrm>
            <a:off x="7871108" y="2929273"/>
            <a:ext cx="3545708" cy="2857121"/>
          </a:xfrm>
          <a:prstGeom prst="rect">
            <a:avLst/>
          </a:prstGeom>
        </p:spPr>
      </p:pic>
      <p:pic>
        <p:nvPicPr>
          <p:cNvPr id="11" name="Slika 12">
            <a:extLst>
              <a:ext uri="{FF2B5EF4-FFF2-40B4-BE49-F238E27FC236}">
                <a16:creationId xmlns:a16="http://schemas.microsoft.com/office/drawing/2014/main" id="{86E7CC99-41FA-4008-B777-7DC73885BB2E}"/>
              </a:ext>
            </a:extLst>
          </p:cNvPr>
          <p:cNvPicPr>
            <a:picLocks noChangeAspect="1"/>
          </p:cNvPicPr>
          <p:nvPr/>
        </p:nvPicPr>
        <p:blipFill>
          <a:blip r:embed="rId5">
            <a:duotone>
              <a:schemeClr val="accent1">
                <a:shade val="45000"/>
                <a:satMod val="135000"/>
              </a:schemeClr>
              <a:prstClr val="white"/>
            </a:duotone>
          </a:blip>
          <a:stretch>
            <a:fillRect/>
          </a:stretch>
        </p:blipFill>
        <p:spPr>
          <a:xfrm>
            <a:off x="471210" y="3109354"/>
            <a:ext cx="6937127" cy="279400"/>
          </a:xfrm>
          <a:prstGeom prst="rect">
            <a:avLst/>
          </a:prstGeom>
        </p:spPr>
      </p:pic>
      <p:sp>
        <p:nvSpPr>
          <p:cNvPr id="9" name="TextBox 8">
            <a:extLst>
              <a:ext uri="{FF2B5EF4-FFF2-40B4-BE49-F238E27FC236}">
                <a16:creationId xmlns:a16="http://schemas.microsoft.com/office/drawing/2014/main" id="{7632950B-B060-AA9A-EDC4-546A07BCB3E4}"/>
              </a:ext>
            </a:extLst>
          </p:cNvPr>
          <p:cNvSpPr txBox="1"/>
          <p:nvPr/>
        </p:nvSpPr>
        <p:spPr>
          <a:xfrm>
            <a:off x="710005" y="1678193"/>
            <a:ext cx="9940066" cy="2862322"/>
          </a:xfrm>
          <a:prstGeom prst="rect">
            <a:avLst/>
          </a:prstGeom>
          <a:noFill/>
        </p:spPr>
        <p:txBody>
          <a:bodyPr wrap="square" rtlCol="0">
            <a:spAutoFit/>
          </a:bodyPr>
          <a:lstStyle/>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Image duplication : cloning objects into an image, to add features that were not previously present, taking the cloned object from the same or a different image.</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Inappropriate image duplication:</a:t>
            </a: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Simple duplications;</a:t>
            </a: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Duplications with repositioning;</a:t>
            </a: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Duplications within the same figure.</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01568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F637B-20BE-6315-0A3C-E5C5F12FC3B2}"/>
              </a:ext>
            </a:extLst>
          </p:cNvPr>
          <p:cNvPicPr>
            <a:picLocks noChangeAspect="1"/>
          </p:cNvPicPr>
          <p:nvPr/>
        </p:nvPicPr>
        <p:blipFill>
          <a:blip r:embed="rId3"/>
          <a:stretch>
            <a:fillRect/>
          </a:stretch>
        </p:blipFill>
        <p:spPr>
          <a:xfrm>
            <a:off x="8439" y="0"/>
            <a:ext cx="12175121" cy="6858000"/>
          </a:xfrm>
          <a:prstGeom prst="rect">
            <a:avLst/>
          </a:prstGeom>
        </p:spPr>
      </p:pic>
      <p:sp>
        <p:nvSpPr>
          <p:cNvPr id="8" name="TextBox 7">
            <a:extLst>
              <a:ext uri="{FF2B5EF4-FFF2-40B4-BE49-F238E27FC236}">
                <a16:creationId xmlns:a16="http://schemas.microsoft.com/office/drawing/2014/main" id="{CC6B3F58-2EA4-9D08-9683-DDF11DA5EB7A}"/>
              </a:ext>
            </a:extLst>
          </p:cNvPr>
          <p:cNvSpPr txBox="1"/>
          <p:nvPr/>
        </p:nvSpPr>
        <p:spPr>
          <a:xfrm>
            <a:off x="710005" y="441064"/>
            <a:ext cx="7594899" cy="523220"/>
          </a:xfrm>
          <a:prstGeom prst="rect">
            <a:avLst/>
          </a:prstGeom>
          <a:noFill/>
        </p:spPr>
        <p:txBody>
          <a:bodyPr wrap="square" rtlCol="0">
            <a:spAutoFit/>
          </a:bodyPr>
          <a:lstStyle/>
          <a:p>
            <a:r>
              <a:rPr lang="en-GB" sz="2800" dirty="0">
                <a:solidFill>
                  <a:srgbClr val="002060"/>
                </a:solidFill>
                <a:latin typeface="Roboto" panose="02000000000000000000" pitchFamily="2" charset="0"/>
                <a:ea typeface="Roboto" panose="02000000000000000000" pitchFamily="2" charset="0"/>
                <a:cs typeface="Roboto" panose="02000000000000000000" pitchFamily="2" charset="0"/>
              </a:rPr>
              <a:t>BACKGROUND</a:t>
            </a:r>
            <a:endParaRPr lang="en-GR"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11" name="Slika 12">
            <a:extLst>
              <a:ext uri="{FF2B5EF4-FFF2-40B4-BE49-F238E27FC236}">
                <a16:creationId xmlns:a16="http://schemas.microsoft.com/office/drawing/2014/main" id="{86E7CC99-41FA-4008-B777-7DC73885BB2E}"/>
              </a:ext>
            </a:extLst>
          </p:cNvPr>
          <p:cNvPicPr>
            <a:picLocks noChangeAspect="1"/>
          </p:cNvPicPr>
          <p:nvPr/>
        </p:nvPicPr>
        <p:blipFill>
          <a:blip r:embed="rId4">
            <a:duotone>
              <a:schemeClr val="accent1">
                <a:shade val="45000"/>
                <a:satMod val="135000"/>
              </a:schemeClr>
              <a:prstClr val="white"/>
            </a:duotone>
          </a:blip>
          <a:stretch>
            <a:fillRect/>
          </a:stretch>
        </p:blipFill>
        <p:spPr>
          <a:xfrm>
            <a:off x="481370" y="3360271"/>
            <a:ext cx="6937127" cy="279400"/>
          </a:xfrm>
          <a:prstGeom prst="rect">
            <a:avLst/>
          </a:prstGeom>
        </p:spPr>
      </p:pic>
      <p:sp>
        <p:nvSpPr>
          <p:cNvPr id="9" name="TextBox 8">
            <a:extLst>
              <a:ext uri="{FF2B5EF4-FFF2-40B4-BE49-F238E27FC236}">
                <a16:creationId xmlns:a16="http://schemas.microsoft.com/office/drawing/2014/main" id="{7632950B-B060-AA9A-EDC4-546A07BCB3E4}"/>
              </a:ext>
            </a:extLst>
          </p:cNvPr>
          <p:cNvSpPr txBox="1"/>
          <p:nvPr/>
        </p:nvSpPr>
        <p:spPr>
          <a:xfrm>
            <a:off x="710005" y="1678193"/>
            <a:ext cx="9940066" cy="2862322"/>
          </a:xfrm>
          <a:prstGeom prst="rect">
            <a:avLst/>
          </a:prstGeom>
          <a:noFill/>
        </p:spPr>
        <p:txBody>
          <a:bodyPr wrap="square" rtlCol="0">
            <a:spAutoFit/>
          </a:bodyPr>
          <a:lstStyle/>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Image duplication : cloning objects into an image, to add features that were not previously present, taking the cloned object from the same or a different image.</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Inappropriate image duplication:</a:t>
            </a: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Simple duplications;</a:t>
            </a: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Duplications with repositioning;</a:t>
            </a:r>
          </a:p>
          <a:p>
            <a:pPr marL="285750" indent="-285750">
              <a:buFont typeface="Arial" panose="020B0604020202020204" pitchFamily="34" charset="0"/>
              <a:buChar char="•"/>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Duplications within the same figure.</a:t>
            </a:r>
          </a:p>
          <a:p>
            <a:endParaRPr lang="en-US" dirty="0">
              <a:solidFill>
                <a:srgbClr val="002060"/>
              </a:solidFill>
              <a:latin typeface="Roboto" panose="02000000000000000000" pitchFamily="2" charset="0"/>
              <a:ea typeface="Roboto" panose="02000000000000000000" pitchFamily="2" charset="0"/>
              <a:cs typeface="Roboto" panose="02000000000000000000" pitchFamily="2" charset="0"/>
            </a:endParaRPr>
          </a:p>
          <a:p>
            <a:endParaRPr lang="en-GR"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12" name="Slika 4">
            <a:extLst>
              <a:ext uri="{FF2B5EF4-FFF2-40B4-BE49-F238E27FC236}">
                <a16:creationId xmlns:a16="http://schemas.microsoft.com/office/drawing/2014/main" id="{3E76F1A5-F28B-4F07-B253-3045A0F36E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8497" y="2951911"/>
            <a:ext cx="4301768" cy="2407057"/>
          </a:xfrm>
          <a:prstGeom prst="rect">
            <a:avLst/>
          </a:prstGeom>
        </p:spPr>
      </p:pic>
    </p:spTree>
    <p:extLst>
      <p:ext uri="{BB962C8B-B14F-4D97-AF65-F5344CB8AC3E}">
        <p14:creationId xmlns:p14="http://schemas.microsoft.com/office/powerpoint/2010/main" val="38682016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813</TotalTime>
  <Words>1395</Words>
  <Application>Microsoft Office PowerPoint</Application>
  <PresentationFormat>Widescreen</PresentationFormat>
  <Paragraphs>236</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Open Sans</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Fay Pitsilidou</dc:creator>
  <cp:lastModifiedBy>Antonija Mijatović</cp:lastModifiedBy>
  <cp:revision>99</cp:revision>
  <cp:lastPrinted>2025-04-28T10:09:13Z</cp:lastPrinted>
  <dcterms:created xsi:type="dcterms:W3CDTF">2025-03-24T09:28:56Z</dcterms:created>
  <dcterms:modified xsi:type="dcterms:W3CDTF">2025-05-09T09:02:17Z</dcterms:modified>
</cp:coreProperties>
</file>